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3"/>
    <p:sldId id="256" r:id="rId4"/>
    <p:sldId id="258" r:id="rId5"/>
    <p:sldId id="262" r:id="rId6"/>
    <p:sldId id="259" r:id="rId7"/>
    <p:sldId id="270" r:id="rId8"/>
    <p:sldId id="261" r:id="rId9"/>
    <p:sldId id="265" r:id="rId10"/>
    <p:sldId id="263" r:id="rId11"/>
    <p:sldId id="264" r:id="rId12"/>
    <p:sldId id="294" r:id="rId13"/>
    <p:sldId id="267" r:id="rId14"/>
    <p:sldId id="284" r:id="rId15"/>
    <p:sldId id="272" r:id="rId16"/>
    <p:sldId id="271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F93F1-D337-477A-B98A-83DE47DDB92A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EF2D7-A99A-4AC5-BC01-384F23EAC7CE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タイトル 5"/>
          <p:cNvSpPr>
            <a:spLocks noGrp="1"/>
          </p:cNvSpPr>
          <p:nvPr/>
        </p:nvSpPr>
        <p:spPr>
          <a:xfrm>
            <a:off x="1428115" y="828675"/>
            <a:ext cx="9335135" cy="481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b="1">
                <a:solidFill>
                  <a:schemeClr val="tx1"/>
                </a:solidFill>
              </a:rPr>
              <a:t>入善町　飯野地区防災計画策定事例発表</a:t>
            </a:r>
            <a:endParaRPr lang="ja-JP" altLang="en-US" sz="3600" b="1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11624945" y="6415405"/>
            <a:ext cx="467995" cy="365125"/>
          </a:xfrm>
        </p:spPr>
        <p:txBody>
          <a:bodyPr/>
          <a:p>
            <a:fld id="{F8D8928E-AA9A-4D89-BC1F-A2C05AB4BD92}" type="slidenum">
              <a:rPr kumimoji="1" lang="ja-JP" altLang="en-US" sz="2000" smtClean="0"/>
            </a:fld>
            <a:endParaRPr kumimoji="1" lang="ja-JP" altLang="en-US" sz="2000"/>
          </a:p>
        </p:txBody>
      </p:sp>
      <p:sp>
        <p:nvSpPr>
          <p:cNvPr id="44" name="テキストボックス 43"/>
          <p:cNvSpPr txBox="1"/>
          <p:nvPr/>
        </p:nvSpPr>
        <p:spPr>
          <a:xfrm>
            <a:off x="7279640" y="2933700"/>
            <a:ext cx="398653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3200" b="1">
                <a:solidFill>
                  <a:schemeClr val="tx1"/>
                </a:solidFill>
              </a:rPr>
              <a:t>発表　　谷口　幸男</a:t>
            </a:r>
            <a:endParaRPr lang="ja-JP" altLang="en-US" sz="3200" b="1">
              <a:solidFill>
                <a:schemeClr val="tx1"/>
              </a:solidFill>
            </a:endParaRPr>
          </a:p>
        </p:txBody>
      </p:sp>
      <p:sp>
        <p:nvSpPr>
          <p:cNvPr id="3" name="テキストボックス 2"/>
          <p:cNvSpPr txBox="1"/>
          <p:nvPr/>
        </p:nvSpPr>
        <p:spPr>
          <a:xfrm>
            <a:off x="7581900" y="3631565"/>
            <a:ext cx="304927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800" b="1">
                <a:solidFill>
                  <a:schemeClr val="tx1"/>
                </a:solidFill>
              </a:rPr>
              <a:t>・飯野地域防災士</a:t>
            </a:r>
            <a:endParaRPr lang="ja-JP" altLang="en-US" sz="2800" b="1">
              <a:solidFill>
                <a:schemeClr val="tx1"/>
              </a:solidFill>
            </a:endParaRPr>
          </a:p>
        </p:txBody>
      </p:sp>
      <p:sp>
        <p:nvSpPr>
          <p:cNvPr id="4" name="テキストボックス 3"/>
          <p:cNvSpPr txBox="1"/>
          <p:nvPr/>
        </p:nvSpPr>
        <p:spPr>
          <a:xfrm>
            <a:off x="7581900" y="4149725"/>
            <a:ext cx="451104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800" b="1">
                <a:solidFill>
                  <a:schemeClr val="tx1"/>
                </a:solidFill>
              </a:rPr>
              <a:t>・飯野公民館主事（非常勤）</a:t>
            </a:r>
            <a:endParaRPr lang="ja-JP" altLang="en-US" sz="2800" b="1">
              <a:solidFill>
                <a:schemeClr val="tx1"/>
              </a:solidFill>
            </a:endParaRPr>
          </a:p>
        </p:txBody>
      </p:sp>
      <p:sp>
        <p:nvSpPr>
          <p:cNvPr id="7" name="テキストボックス 6"/>
          <p:cNvSpPr txBox="1"/>
          <p:nvPr/>
        </p:nvSpPr>
        <p:spPr>
          <a:xfrm>
            <a:off x="1351915" y="5187950"/>
            <a:ext cx="304927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ja-JP" sz="2000" b="1">
                <a:solidFill>
                  <a:schemeClr val="tx1"/>
                </a:solidFill>
              </a:rPr>
              <a:t>※</a:t>
            </a:r>
            <a:r>
              <a:rPr lang="ja-JP" altLang="en-US" sz="2000" b="1">
                <a:solidFill>
                  <a:schemeClr val="tx1"/>
                </a:solidFill>
              </a:rPr>
              <a:t>防災用語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8" name="テキストボックス 7"/>
          <p:cNvSpPr txBox="1"/>
          <p:nvPr/>
        </p:nvSpPr>
        <p:spPr>
          <a:xfrm>
            <a:off x="1647190" y="5584190"/>
            <a:ext cx="43199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chemeClr val="tx1"/>
                </a:solidFill>
              </a:rPr>
              <a:t>・地域防災計画：行政が作る計画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9" name="テキストボックス 8"/>
          <p:cNvSpPr txBox="1"/>
          <p:nvPr/>
        </p:nvSpPr>
        <p:spPr>
          <a:xfrm>
            <a:off x="1647190" y="5980430"/>
            <a:ext cx="43199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chemeClr val="tx1"/>
                </a:solidFill>
              </a:rPr>
              <a:t>・地区防災計画：地区等が作る計画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10" name="テキストボックス 9"/>
          <p:cNvSpPr txBox="1"/>
          <p:nvPr/>
        </p:nvSpPr>
        <p:spPr>
          <a:xfrm>
            <a:off x="5670550" y="5187950"/>
            <a:ext cx="304927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ja-JP" sz="2000" b="1">
                <a:solidFill>
                  <a:schemeClr val="tx1"/>
                </a:solidFill>
              </a:rPr>
              <a:t>※</a:t>
            </a:r>
            <a:r>
              <a:rPr lang="ja-JP" altLang="en-US" sz="2000" b="1">
                <a:solidFill>
                  <a:schemeClr val="tx1"/>
                </a:solidFill>
              </a:rPr>
              <a:t>飯野の集落用語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11" name="テキストボックス 10"/>
          <p:cNvSpPr txBox="1"/>
          <p:nvPr/>
        </p:nvSpPr>
        <p:spPr>
          <a:xfrm>
            <a:off x="5967095" y="5584190"/>
            <a:ext cx="529844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chemeClr val="tx1"/>
                </a:solidFill>
              </a:rPr>
              <a:t>・地区：部落で呼称していた名称を地区に変更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12" name="テキストボックス 11"/>
          <p:cNvSpPr txBox="1"/>
          <p:nvPr/>
        </p:nvSpPr>
        <p:spPr>
          <a:xfrm>
            <a:off x="5967095" y="5980430"/>
            <a:ext cx="51022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chemeClr val="tx1"/>
                </a:solidFill>
              </a:rPr>
              <a:t>・地域：地区と区別するため、飯野地域に変更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123315" y="5058410"/>
            <a:ext cx="10143490" cy="1448435"/>
          </a:xfrm>
          <a:prstGeom prst="round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5" name="テキストボックス 4"/>
          <p:cNvSpPr txBox="1"/>
          <p:nvPr/>
        </p:nvSpPr>
        <p:spPr>
          <a:xfrm>
            <a:off x="1123315" y="1863090"/>
            <a:ext cx="17945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chemeClr val="tx1"/>
                </a:solidFill>
              </a:rPr>
              <a:t>発表内容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3" name="テキストボックス 12"/>
          <p:cNvSpPr txBox="1"/>
          <p:nvPr/>
        </p:nvSpPr>
        <p:spPr>
          <a:xfrm>
            <a:off x="1351915" y="2476500"/>
            <a:ext cx="344297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chemeClr val="tx1"/>
                </a:solidFill>
              </a:rPr>
              <a:t>１．飯野地域の紹介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4" name="テキストボックス 13"/>
          <p:cNvSpPr txBox="1"/>
          <p:nvPr/>
        </p:nvSpPr>
        <p:spPr>
          <a:xfrm>
            <a:off x="1351915" y="2933700"/>
            <a:ext cx="418401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chemeClr val="tx1"/>
                </a:solidFill>
              </a:rPr>
              <a:t>２．防災活動の実施ポイント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6" name="テキストボックス 15"/>
          <p:cNvSpPr txBox="1"/>
          <p:nvPr/>
        </p:nvSpPr>
        <p:spPr>
          <a:xfrm>
            <a:off x="1351915" y="3357245"/>
            <a:ext cx="510730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chemeClr val="tx1"/>
                </a:solidFill>
              </a:rPr>
              <a:t>３．避難行動要支援者の支援計画</a:t>
            </a:r>
            <a:endParaRPr lang="ja-JP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11574145" y="6431915"/>
            <a:ext cx="565785" cy="365125"/>
          </a:xfrm>
        </p:spPr>
        <p:txBody>
          <a:bodyPr/>
          <a:p>
            <a:fld id="{F8D8928E-AA9A-4D89-BC1F-A2C05AB4BD92}" type="slidenum">
              <a:rPr kumimoji="1" lang="ja-JP" altLang="en-US" sz="2000" smtClean="0"/>
            </a:fld>
            <a:endParaRPr kumimoji="1" lang="ja-JP" altLang="en-US" sz="2000"/>
          </a:p>
        </p:txBody>
      </p:sp>
      <p:sp>
        <p:nvSpPr>
          <p:cNvPr id="2" name="フローチャート：代替処理 1"/>
          <p:cNvSpPr/>
          <p:nvPr/>
        </p:nvSpPr>
        <p:spPr>
          <a:xfrm>
            <a:off x="3458845" y="162560"/>
            <a:ext cx="5594985" cy="619760"/>
          </a:xfrm>
          <a:prstGeom prst="flowChartAlternateProcess">
            <a:avLst/>
          </a:prstGeom>
          <a:pattFill prst="pct10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3458845" y="277495"/>
            <a:ext cx="5594985" cy="390525"/>
          </a:xfrm>
        </p:spPr>
        <p:txBody>
          <a:bodyPr>
            <a:noAutofit/>
          </a:bodyPr>
          <a:p>
            <a:pPr algn="ctr"/>
            <a:r>
              <a:rPr lang="ja-JP" altLang="en-US" sz="2800" b="1">
                <a:solidFill>
                  <a:srgbClr val="C00000"/>
                </a:solidFill>
              </a:rPr>
              <a:t>防災活動体系図を会社に例えると</a:t>
            </a:r>
            <a:endParaRPr lang="ja-JP" altLang="en-US" sz="2800" b="1">
              <a:solidFill>
                <a:srgbClr val="C00000"/>
              </a:solidFill>
            </a:endParaRPr>
          </a:p>
        </p:txBody>
      </p:sp>
      <p:sp>
        <p:nvSpPr>
          <p:cNvPr id="6" name="テキストボックス 5"/>
          <p:cNvSpPr txBox="1"/>
          <p:nvPr/>
        </p:nvSpPr>
        <p:spPr>
          <a:xfrm>
            <a:off x="4956175" y="945515"/>
            <a:ext cx="2279015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ja-JP" altLang="en-US" b="1"/>
              <a:t>飯野地域自主防災会</a:t>
            </a:r>
            <a:endParaRPr lang="ja-JP" altLang="en-US" b="1"/>
          </a:p>
          <a:p>
            <a:pPr algn="ctr"/>
            <a:r>
              <a:rPr lang="ja-JP" altLang="en-US" b="1"/>
              <a:t>（〇〇株式会社）</a:t>
            </a:r>
            <a:endParaRPr lang="ja-JP" altLang="en-US" b="1"/>
          </a:p>
        </p:txBody>
      </p:sp>
      <p:sp>
        <p:nvSpPr>
          <p:cNvPr id="7" name="テキストボックス 6"/>
          <p:cNvSpPr txBox="1"/>
          <p:nvPr/>
        </p:nvSpPr>
        <p:spPr>
          <a:xfrm>
            <a:off x="7610475" y="945515"/>
            <a:ext cx="1787525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ja-JP" altLang="en-US" b="1"/>
              <a:t>会長・防災士</a:t>
            </a:r>
            <a:endParaRPr lang="ja-JP" altLang="en-US" b="1"/>
          </a:p>
          <a:p>
            <a:pPr algn="ctr"/>
            <a:r>
              <a:rPr lang="ja-JP" altLang="en-US" b="1"/>
              <a:t>（社長・会長）</a:t>
            </a:r>
            <a:endParaRPr lang="ja-JP" altLang="en-US" b="1"/>
          </a:p>
        </p:txBody>
      </p:sp>
      <p:sp>
        <p:nvSpPr>
          <p:cNvPr id="8" name="テキストボックス 7"/>
          <p:cNvSpPr txBox="1"/>
          <p:nvPr/>
        </p:nvSpPr>
        <p:spPr>
          <a:xfrm>
            <a:off x="4956810" y="2125345"/>
            <a:ext cx="2279015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ja-JP" altLang="en-US" b="1"/>
              <a:t>防災協議会</a:t>
            </a:r>
            <a:endParaRPr lang="ja-JP" altLang="en-US" b="1"/>
          </a:p>
          <a:p>
            <a:pPr algn="ctr"/>
            <a:r>
              <a:rPr lang="ja-JP" altLang="en-US" b="1"/>
              <a:t>（取締役員会）</a:t>
            </a:r>
            <a:endParaRPr lang="ja-JP" altLang="en-US" b="1"/>
          </a:p>
        </p:txBody>
      </p:sp>
      <p:sp>
        <p:nvSpPr>
          <p:cNvPr id="9" name="テキストボックス 8"/>
          <p:cNvSpPr txBox="1"/>
          <p:nvPr/>
        </p:nvSpPr>
        <p:spPr>
          <a:xfrm>
            <a:off x="2793365" y="2125345"/>
            <a:ext cx="1706245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ja-JP" altLang="en-US" b="1"/>
              <a:t>事務局</a:t>
            </a:r>
            <a:endParaRPr lang="ja-JP" altLang="en-US" b="1"/>
          </a:p>
          <a:p>
            <a:pPr algn="ctr"/>
            <a:r>
              <a:rPr lang="ja-JP" altLang="en-US" b="1"/>
              <a:t>（取締事務局）</a:t>
            </a:r>
            <a:endParaRPr lang="ja-JP" altLang="en-US" b="1"/>
          </a:p>
        </p:txBody>
      </p:sp>
      <p:sp>
        <p:nvSpPr>
          <p:cNvPr id="10" name="テキストボックス 9"/>
          <p:cNvSpPr txBox="1"/>
          <p:nvPr/>
        </p:nvSpPr>
        <p:spPr>
          <a:xfrm>
            <a:off x="499110" y="2125345"/>
            <a:ext cx="1935480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ja-JP" altLang="en-US" b="1"/>
              <a:t>防災推進委員会</a:t>
            </a:r>
            <a:endParaRPr lang="ja-JP" altLang="en-US" b="1"/>
          </a:p>
          <a:p>
            <a:pPr algn="ctr"/>
            <a:r>
              <a:rPr lang="ja-JP" altLang="en-US" b="1"/>
              <a:t>（経営戦略室）</a:t>
            </a:r>
            <a:endParaRPr lang="ja-JP" altLang="en-US" b="1"/>
          </a:p>
        </p:txBody>
      </p:sp>
      <p:sp>
        <p:nvSpPr>
          <p:cNvPr id="11" name="テキストボックス 10"/>
          <p:cNvSpPr txBox="1"/>
          <p:nvPr/>
        </p:nvSpPr>
        <p:spPr>
          <a:xfrm>
            <a:off x="7610475" y="2125345"/>
            <a:ext cx="1787525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ja-JP" altLang="en-US" b="1"/>
              <a:t>役員</a:t>
            </a:r>
            <a:endParaRPr lang="ja-JP" altLang="en-US" b="1"/>
          </a:p>
          <a:p>
            <a:pPr algn="ctr"/>
            <a:r>
              <a:rPr lang="ja-JP" altLang="en-US" b="1"/>
              <a:t>（取締役員）</a:t>
            </a:r>
            <a:endParaRPr lang="ja-JP" altLang="en-US" b="1"/>
          </a:p>
        </p:txBody>
      </p:sp>
      <p:sp>
        <p:nvSpPr>
          <p:cNvPr id="3" name="テキストボックス 2"/>
          <p:cNvSpPr txBox="1"/>
          <p:nvPr/>
        </p:nvSpPr>
        <p:spPr>
          <a:xfrm>
            <a:off x="1655445" y="3583940"/>
            <a:ext cx="1803400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ja-JP" altLang="en-US" b="1"/>
              <a:t>地区全大会</a:t>
            </a:r>
            <a:endParaRPr lang="ja-JP" altLang="en-US" b="1"/>
          </a:p>
          <a:p>
            <a:pPr algn="ctr"/>
            <a:r>
              <a:rPr lang="ja-JP" altLang="en-US" b="1"/>
              <a:t>（間接部門）</a:t>
            </a:r>
            <a:endParaRPr lang="ja-JP" altLang="en-US" b="1"/>
          </a:p>
        </p:txBody>
      </p:sp>
      <p:sp>
        <p:nvSpPr>
          <p:cNvPr id="12" name="テキストボックス 11"/>
          <p:cNvSpPr txBox="1"/>
          <p:nvPr/>
        </p:nvSpPr>
        <p:spPr>
          <a:xfrm>
            <a:off x="7741920" y="3583940"/>
            <a:ext cx="1885950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ja-JP" altLang="en-US" b="1"/>
              <a:t>各班自主防災会</a:t>
            </a:r>
            <a:endParaRPr lang="ja-JP" altLang="en-US" b="1"/>
          </a:p>
          <a:p>
            <a:pPr algn="ctr"/>
            <a:r>
              <a:rPr lang="ja-JP" altLang="en-US" b="1"/>
              <a:t>（製造部門）</a:t>
            </a:r>
            <a:endParaRPr lang="ja-JP" altLang="en-US" b="1"/>
          </a:p>
        </p:txBody>
      </p:sp>
      <p:sp>
        <p:nvSpPr>
          <p:cNvPr id="13" name="テキストボックス 12"/>
          <p:cNvSpPr txBox="1"/>
          <p:nvPr/>
        </p:nvSpPr>
        <p:spPr>
          <a:xfrm>
            <a:off x="5350510" y="4780280"/>
            <a:ext cx="1508760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ja-JP" altLang="en-US" b="1"/>
              <a:t>１班防災会</a:t>
            </a:r>
            <a:endParaRPr lang="ja-JP" altLang="en-US" b="1"/>
          </a:p>
          <a:p>
            <a:pPr algn="ctr"/>
            <a:r>
              <a:rPr lang="ja-JP" altLang="en-US" b="1"/>
              <a:t>（営業部）</a:t>
            </a:r>
            <a:endParaRPr lang="ja-JP" altLang="en-US" b="1"/>
          </a:p>
        </p:txBody>
      </p:sp>
      <p:sp>
        <p:nvSpPr>
          <p:cNvPr id="14" name="テキストボックス 13"/>
          <p:cNvSpPr txBox="1"/>
          <p:nvPr/>
        </p:nvSpPr>
        <p:spPr>
          <a:xfrm>
            <a:off x="5350510" y="5458460"/>
            <a:ext cx="1508760" cy="92202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p>
            <a:pPr algn="l"/>
            <a:r>
              <a:rPr lang="ja-JP" altLang="en-US" b="1"/>
              <a:t>部長：副会長</a:t>
            </a:r>
            <a:endParaRPr lang="ja-JP" altLang="en-US" b="1"/>
          </a:p>
          <a:p>
            <a:pPr algn="l"/>
            <a:r>
              <a:rPr lang="ja-JP" altLang="en-US" b="1"/>
              <a:t>次長：防災士</a:t>
            </a:r>
            <a:endParaRPr lang="ja-JP" altLang="en-US" b="1"/>
          </a:p>
          <a:p>
            <a:pPr algn="l"/>
            <a:r>
              <a:rPr lang="ja-JP" altLang="en-US" b="1"/>
              <a:t>課長：区長</a:t>
            </a:r>
            <a:endParaRPr lang="ja-JP" altLang="en-US" b="1"/>
          </a:p>
        </p:txBody>
      </p:sp>
      <p:sp>
        <p:nvSpPr>
          <p:cNvPr id="15" name="テキストボックス 14"/>
          <p:cNvSpPr txBox="1"/>
          <p:nvPr/>
        </p:nvSpPr>
        <p:spPr>
          <a:xfrm>
            <a:off x="7087870" y="4780280"/>
            <a:ext cx="1508760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ja-JP" altLang="en-US" b="1"/>
              <a:t>２班防災会</a:t>
            </a:r>
            <a:endParaRPr lang="ja-JP" altLang="en-US" b="1"/>
          </a:p>
          <a:p>
            <a:pPr algn="ctr"/>
            <a:r>
              <a:rPr lang="ja-JP" altLang="en-US" b="1"/>
              <a:t>（設計部）</a:t>
            </a:r>
            <a:endParaRPr lang="ja-JP" altLang="en-US" b="1"/>
          </a:p>
        </p:txBody>
      </p:sp>
      <p:sp>
        <p:nvSpPr>
          <p:cNvPr id="16" name="テキストボックス 15"/>
          <p:cNvSpPr txBox="1"/>
          <p:nvPr/>
        </p:nvSpPr>
        <p:spPr>
          <a:xfrm>
            <a:off x="7087870" y="5458460"/>
            <a:ext cx="1508760" cy="92202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p>
            <a:pPr algn="l"/>
            <a:r>
              <a:rPr lang="ja-JP" altLang="en-US" b="1"/>
              <a:t>部長：副会長</a:t>
            </a:r>
            <a:endParaRPr lang="ja-JP" altLang="en-US" b="1"/>
          </a:p>
          <a:p>
            <a:pPr algn="l"/>
            <a:r>
              <a:rPr lang="ja-JP" altLang="en-US" b="1"/>
              <a:t>次長：防災士</a:t>
            </a:r>
            <a:endParaRPr lang="ja-JP" altLang="en-US" b="1"/>
          </a:p>
          <a:p>
            <a:pPr algn="l"/>
            <a:r>
              <a:rPr lang="ja-JP" altLang="en-US" b="1"/>
              <a:t>課長：区長</a:t>
            </a:r>
            <a:endParaRPr lang="ja-JP" altLang="en-US" b="1"/>
          </a:p>
        </p:txBody>
      </p:sp>
      <p:sp>
        <p:nvSpPr>
          <p:cNvPr id="17" name="テキストボックス 16"/>
          <p:cNvSpPr txBox="1"/>
          <p:nvPr/>
        </p:nvSpPr>
        <p:spPr>
          <a:xfrm>
            <a:off x="8759190" y="4780280"/>
            <a:ext cx="1508760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ja-JP" altLang="en-US" b="1"/>
              <a:t>３班防災会</a:t>
            </a:r>
            <a:endParaRPr lang="ja-JP" altLang="en-US" b="1"/>
          </a:p>
          <a:p>
            <a:pPr algn="ctr"/>
            <a:r>
              <a:rPr lang="ja-JP" altLang="en-US" b="1"/>
              <a:t>（第１製造部）</a:t>
            </a:r>
            <a:endParaRPr lang="ja-JP" altLang="en-US" b="1"/>
          </a:p>
        </p:txBody>
      </p:sp>
      <p:sp>
        <p:nvSpPr>
          <p:cNvPr id="18" name="テキストボックス 17"/>
          <p:cNvSpPr txBox="1"/>
          <p:nvPr/>
        </p:nvSpPr>
        <p:spPr>
          <a:xfrm>
            <a:off x="8759190" y="5458460"/>
            <a:ext cx="1508760" cy="92202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p>
            <a:pPr algn="l"/>
            <a:r>
              <a:rPr lang="ja-JP" altLang="en-US" b="1"/>
              <a:t>部長：副会長</a:t>
            </a:r>
            <a:endParaRPr lang="ja-JP" altLang="en-US" b="1"/>
          </a:p>
          <a:p>
            <a:pPr algn="l"/>
            <a:r>
              <a:rPr lang="ja-JP" altLang="en-US" b="1"/>
              <a:t>次長：防災士</a:t>
            </a:r>
            <a:endParaRPr lang="ja-JP" altLang="en-US" b="1"/>
          </a:p>
          <a:p>
            <a:pPr algn="l"/>
            <a:r>
              <a:rPr lang="ja-JP" altLang="en-US" b="1"/>
              <a:t>課長：区長</a:t>
            </a:r>
            <a:endParaRPr lang="ja-JP" altLang="en-US" b="1"/>
          </a:p>
        </p:txBody>
      </p:sp>
      <p:sp>
        <p:nvSpPr>
          <p:cNvPr id="19" name="テキストボックス 18"/>
          <p:cNvSpPr txBox="1"/>
          <p:nvPr/>
        </p:nvSpPr>
        <p:spPr>
          <a:xfrm>
            <a:off x="10414000" y="4780280"/>
            <a:ext cx="1508760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ja-JP" altLang="en-US" b="1"/>
              <a:t>４班防災会</a:t>
            </a:r>
            <a:endParaRPr lang="ja-JP" altLang="en-US" b="1"/>
          </a:p>
          <a:p>
            <a:pPr algn="ctr"/>
            <a:r>
              <a:rPr lang="ja-JP" altLang="en-US" b="1"/>
              <a:t>（第２製造部）</a:t>
            </a:r>
            <a:endParaRPr lang="ja-JP" altLang="en-US" b="1"/>
          </a:p>
        </p:txBody>
      </p:sp>
      <p:sp>
        <p:nvSpPr>
          <p:cNvPr id="20" name="テキストボックス 19"/>
          <p:cNvSpPr txBox="1"/>
          <p:nvPr/>
        </p:nvSpPr>
        <p:spPr>
          <a:xfrm>
            <a:off x="10414000" y="5458460"/>
            <a:ext cx="1508760" cy="92202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p>
            <a:pPr algn="l"/>
            <a:r>
              <a:rPr lang="ja-JP" altLang="en-US" b="1"/>
              <a:t>部長：副会長</a:t>
            </a:r>
            <a:endParaRPr lang="ja-JP" altLang="en-US" b="1"/>
          </a:p>
          <a:p>
            <a:pPr algn="l"/>
            <a:r>
              <a:rPr lang="ja-JP" altLang="en-US" b="1"/>
              <a:t>次長：防災士</a:t>
            </a:r>
            <a:endParaRPr lang="ja-JP" altLang="en-US" b="1"/>
          </a:p>
          <a:p>
            <a:pPr algn="l"/>
            <a:r>
              <a:rPr lang="ja-JP" altLang="en-US" b="1"/>
              <a:t>課長：区長</a:t>
            </a:r>
            <a:endParaRPr lang="ja-JP" altLang="en-US" b="1"/>
          </a:p>
        </p:txBody>
      </p:sp>
      <p:sp>
        <p:nvSpPr>
          <p:cNvPr id="21" name="テキストボックス 20"/>
          <p:cNvSpPr txBox="1"/>
          <p:nvPr/>
        </p:nvSpPr>
        <p:spPr>
          <a:xfrm>
            <a:off x="499110" y="4780280"/>
            <a:ext cx="1851660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ja-JP" altLang="en-US" b="1"/>
              <a:t>平常時</a:t>
            </a:r>
            <a:endParaRPr lang="ja-JP" altLang="en-US" b="1"/>
          </a:p>
          <a:p>
            <a:pPr algn="ctr"/>
            <a:r>
              <a:rPr lang="ja-JP" altLang="en-US" b="1"/>
              <a:t>（経営サポート部）</a:t>
            </a:r>
            <a:endParaRPr lang="ja-JP" altLang="en-US" b="1"/>
          </a:p>
        </p:txBody>
      </p:sp>
      <p:sp>
        <p:nvSpPr>
          <p:cNvPr id="22" name="テキストボックス 21"/>
          <p:cNvSpPr txBox="1"/>
          <p:nvPr/>
        </p:nvSpPr>
        <p:spPr>
          <a:xfrm>
            <a:off x="2720975" y="4780280"/>
            <a:ext cx="1851660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ctr"/>
            <a:r>
              <a:rPr lang="ja-JP" altLang="en-US" b="1"/>
              <a:t>災害時</a:t>
            </a:r>
            <a:endParaRPr lang="ja-JP" altLang="en-US" b="1"/>
          </a:p>
          <a:p>
            <a:pPr algn="ctr"/>
            <a:r>
              <a:rPr lang="ja-JP" altLang="en-US" b="1"/>
              <a:t>（危機管理部）</a:t>
            </a:r>
            <a:endParaRPr lang="ja-JP" altLang="en-US" b="1"/>
          </a:p>
        </p:txBody>
      </p:sp>
      <p:sp>
        <p:nvSpPr>
          <p:cNvPr id="23" name="テキストボックス 22"/>
          <p:cNvSpPr txBox="1"/>
          <p:nvPr/>
        </p:nvSpPr>
        <p:spPr>
          <a:xfrm>
            <a:off x="499110" y="5458460"/>
            <a:ext cx="1851660" cy="92202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p>
            <a:pPr algn="ctr"/>
            <a:r>
              <a:rPr lang="ja-JP" altLang="en-US" b="1"/>
              <a:t>総務部</a:t>
            </a:r>
            <a:endParaRPr lang="ja-JP" altLang="en-US" b="1"/>
          </a:p>
          <a:p>
            <a:pPr algn="ctr"/>
            <a:r>
              <a:rPr lang="ja-JP" altLang="en-US" b="1"/>
              <a:t>人事部</a:t>
            </a:r>
            <a:endParaRPr lang="ja-JP" altLang="en-US" b="1"/>
          </a:p>
          <a:p>
            <a:pPr algn="ctr"/>
            <a:r>
              <a:rPr lang="ja-JP" altLang="en-US" b="1"/>
              <a:t>経理部</a:t>
            </a:r>
            <a:endParaRPr lang="ja-JP" altLang="en-US" b="1"/>
          </a:p>
        </p:txBody>
      </p:sp>
      <p:sp>
        <p:nvSpPr>
          <p:cNvPr id="24" name="テキストボックス 23"/>
          <p:cNvSpPr txBox="1"/>
          <p:nvPr/>
        </p:nvSpPr>
        <p:spPr>
          <a:xfrm>
            <a:off x="2720340" y="5458460"/>
            <a:ext cx="1851660" cy="92202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p>
            <a:pPr algn="ctr"/>
            <a:r>
              <a:rPr lang="ja-JP" altLang="en-US" b="1"/>
              <a:t>安全管理部</a:t>
            </a:r>
            <a:endParaRPr lang="ja-JP" altLang="en-US" b="1"/>
          </a:p>
          <a:p>
            <a:pPr algn="ctr"/>
            <a:r>
              <a:rPr lang="ja-JP" altLang="en-US" b="1"/>
              <a:t>環境保全部</a:t>
            </a:r>
            <a:endParaRPr lang="ja-JP" altLang="en-US" b="1"/>
          </a:p>
          <a:p>
            <a:pPr algn="ctr"/>
            <a:r>
              <a:rPr lang="ja-JP" altLang="en-US" b="1"/>
              <a:t>情報管理部</a:t>
            </a:r>
            <a:endParaRPr lang="ja-JP" altLang="en-US" b="1"/>
          </a:p>
        </p:txBody>
      </p:sp>
      <p:cxnSp>
        <p:nvCxnSpPr>
          <p:cNvPr id="25" name="直線コネクタ 24"/>
          <p:cNvCxnSpPr>
            <a:stCxn id="10" idx="3"/>
            <a:endCxn id="9" idx="1"/>
          </p:cNvCxnSpPr>
          <p:nvPr/>
        </p:nvCxnSpPr>
        <p:spPr>
          <a:xfrm>
            <a:off x="2434590" y="2447925"/>
            <a:ext cx="3587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endCxn id="8" idx="1"/>
          </p:cNvCxnSpPr>
          <p:nvPr/>
        </p:nvCxnSpPr>
        <p:spPr>
          <a:xfrm>
            <a:off x="4499610" y="2447925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7242810" y="2447925"/>
            <a:ext cx="367665" cy="107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7235190" y="1262380"/>
            <a:ext cx="367665" cy="107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6" idx="2"/>
            <a:endCxn id="8" idx="0"/>
          </p:cNvCxnSpPr>
          <p:nvPr/>
        </p:nvCxnSpPr>
        <p:spPr>
          <a:xfrm>
            <a:off x="6096000" y="1590675"/>
            <a:ext cx="635" cy="5346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2523490" y="3310890"/>
            <a:ext cx="61779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433195" y="4502150"/>
            <a:ext cx="2220595" cy="5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6062980" y="4507230"/>
            <a:ext cx="51123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096000" y="2773045"/>
            <a:ext cx="635" cy="5346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539365" y="3294380"/>
            <a:ext cx="635" cy="306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8701405" y="3294380"/>
            <a:ext cx="0" cy="2622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>
            <a:off x="1409065" y="4490720"/>
            <a:ext cx="6985" cy="2622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endCxn id="22" idx="0"/>
          </p:cNvCxnSpPr>
          <p:nvPr/>
        </p:nvCxnSpPr>
        <p:spPr>
          <a:xfrm>
            <a:off x="3638550" y="4502150"/>
            <a:ext cx="8255" cy="278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H="1">
            <a:off x="2540000" y="4212590"/>
            <a:ext cx="6985" cy="278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H="1">
            <a:off x="8701405" y="4229100"/>
            <a:ext cx="6985" cy="278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>
            <a:off x="7838440" y="4513580"/>
            <a:ext cx="6985" cy="278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>
            <a:off x="9620885" y="4513580"/>
            <a:ext cx="6985" cy="278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11165205" y="4513580"/>
            <a:ext cx="6985" cy="278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>
            <a:off x="6089015" y="4513580"/>
            <a:ext cx="6985" cy="278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テキストボックス 44"/>
          <p:cNvSpPr txBox="1"/>
          <p:nvPr/>
        </p:nvSpPr>
        <p:spPr>
          <a:xfrm>
            <a:off x="1228725" y="1673860"/>
            <a:ext cx="3589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rgbClr val="FF0000"/>
                </a:solidFill>
              </a:rPr>
              <a:t>経営戦略（案）を取締役員会に諮る</a:t>
            </a:r>
            <a:endParaRPr lang="ja-JP" altLang="en-US" b="1">
              <a:solidFill>
                <a:srgbClr val="FF0000"/>
              </a:solidFill>
            </a:endParaRPr>
          </a:p>
        </p:txBody>
      </p:sp>
      <p:sp>
        <p:nvSpPr>
          <p:cNvPr id="46" name="テキストボックス 45"/>
          <p:cNvSpPr txBox="1"/>
          <p:nvPr/>
        </p:nvSpPr>
        <p:spPr>
          <a:xfrm>
            <a:off x="1409065" y="2856230"/>
            <a:ext cx="2966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rgbClr val="FF0000"/>
                </a:solidFill>
              </a:rPr>
              <a:t>経営戦略（案）の課題の提示</a:t>
            </a:r>
            <a:endParaRPr lang="ja-JP" altLang="en-US" b="1">
              <a:solidFill>
                <a:srgbClr val="FF0000"/>
              </a:solidFill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>
            <a:off x="884555" y="1868805"/>
            <a:ext cx="0" cy="25654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5276215" y="2770505"/>
            <a:ext cx="0" cy="27813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884555" y="1852930"/>
            <a:ext cx="367665" cy="10795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4817745" y="1852295"/>
            <a:ext cx="458470" cy="1143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4499610" y="3046095"/>
            <a:ext cx="776605" cy="254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V="1">
            <a:off x="884555" y="3048635"/>
            <a:ext cx="458470" cy="1143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5259705" y="1852295"/>
            <a:ext cx="0" cy="278765"/>
          </a:xfrm>
          <a:prstGeom prst="straightConnector1">
            <a:avLst/>
          </a:prstGeom>
          <a:ln w="25400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884555" y="2770505"/>
            <a:ext cx="0" cy="278130"/>
          </a:xfrm>
          <a:prstGeom prst="straightConnector1">
            <a:avLst/>
          </a:prstGeom>
          <a:ln w="25400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雲形吹き出し 54"/>
          <p:cNvSpPr/>
          <p:nvPr/>
        </p:nvSpPr>
        <p:spPr>
          <a:xfrm>
            <a:off x="499110" y="277495"/>
            <a:ext cx="2637790" cy="1198245"/>
          </a:xfrm>
          <a:prstGeom prst="cloudCallout">
            <a:avLst>
              <a:gd name="adj1" fmla="val -28261"/>
              <a:gd name="adj2" fmla="val 892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56" name="テキストボックス 55"/>
          <p:cNvSpPr txBox="1"/>
          <p:nvPr/>
        </p:nvSpPr>
        <p:spPr>
          <a:xfrm>
            <a:off x="639445" y="461645"/>
            <a:ext cx="2497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ja-JP" altLang="en-US" sz="2400" b="1">
                <a:solidFill>
                  <a:srgbClr val="FF0000"/>
                </a:solidFill>
              </a:rPr>
              <a:t>防災推進委員会</a:t>
            </a:r>
            <a:endParaRPr lang="ja-JP" altLang="en-US" sz="2400" b="1">
              <a:solidFill>
                <a:srgbClr val="FF0000"/>
              </a:solidFill>
            </a:endParaRPr>
          </a:p>
          <a:p>
            <a:pPr algn="ctr"/>
            <a:r>
              <a:rPr lang="ja-JP" altLang="en-US" sz="2400" b="1">
                <a:solidFill>
                  <a:srgbClr val="FF0000"/>
                </a:solidFill>
              </a:rPr>
              <a:t>の役割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  <p:cxnSp>
        <p:nvCxnSpPr>
          <p:cNvPr id="58" name="カギ線コネクタ 57"/>
          <p:cNvCxnSpPr/>
          <p:nvPr/>
        </p:nvCxnSpPr>
        <p:spPr>
          <a:xfrm rot="10800000" flipV="1">
            <a:off x="3458210" y="3834765"/>
            <a:ext cx="2226945" cy="168275"/>
          </a:xfrm>
          <a:prstGeom prst="bentConnector3">
            <a:avLst>
              <a:gd name="adj1" fmla="val 853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ボックス 58"/>
          <p:cNvSpPr txBox="1"/>
          <p:nvPr/>
        </p:nvSpPr>
        <p:spPr>
          <a:xfrm>
            <a:off x="3792855" y="3466465"/>
            <a:ext cx="2966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rgbClr val="FF0000"/>
                </a:solidFill>
              </a:rPr>
              <a:t>会社全体の業務</a:t>
            </a:r>
            <a:endParaRPr lang="ja-JP" altLang="en-US" b="1">
              <a:solidFill>
                <a:srgbClr val="FF0000"/>
              </a:solidFill>
            </a:endParaRPr>
          </a:p>
        </p:txBody>
      </p:sp>
      <p:cxnSp>
        <p:nvCxnSpPr>
          <p:cNvPr id="61" name="カギ線コネクタ 60"/>
          <p:cNvCxnSpPr/>
          <p:nvPr/>
        </p:nvCxnSpPr>
        <p:spPr>
          <a:xfrm rot="10800000" flipV="1">
            <a:off x="9627870" y="3666490"/>
            <a:ext cx="2226945" cy="168275"/>
          </a:xfrm>
          <a:prstGeom prst="bentConnector3">
            <a:avLst>
              <a:gd name="adj1" fmla="val 853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ボックス 59"/>
          <p:cNvSpPr txBox="1"/>
          <p:nvPr/>
        </p:nvSpPr>
        <p:spPr>
          <a:xfrm>
            <a:off x="9620885" y="3021330"/>
            <a:ext cx="2393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rgbClr val="FF0000"/>
                </a:solidFill>
              </a:rPr>
              <a:t>与えられた目標に</a:t>
            </a:r>
            <a:endParaRPr lang="ja-JP" altLang="en-US" b="1">
              <a:solidFill>
                <a:srgbClr val="FF0000"/>
              </a:solidFill>
            </a:endParaRPr>
          </a:p>
          <a:p>
            <a:r>
              <a:rPr lang="ja-JP" altLang="en-US" b="1">
                <a:solidFill>
                  <a:srgbClr val="FF0000"/>
                </a:solidFill>
              </a:rPr>
              <a:t>　　　　　向かった業務</a:t>
            </a:r>
            <a:endParaRPr lang="ja-JP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11650345" y="6416675"/>
            <a:ext cx="444500" cy="365125"/>
          </a:xfrm>
        </p:spPr>
        <p:txBody>
          <a:bodyPr/>
          <a:p>
            <a:fld id="{F8D8928E-AA9A-4D89-BC1F-A2C05AB4BD92}" type="slidenum">
              <a:rPr kumimoji="1" lang="ja-JP" altLang="en-US" sz="2000" smtClean="0"/>
            </a:fld>
            <a:endParaRPr kumimoji="1" lang="ja-JP" altLang="en-US" sz="2000"/>
          </a:p>
        </p:txBody>
      </p:sp>
      <p:sp>
        <p:nvSpPr>
          <p:cNvPr id="6" name="フローチャート：代替処理 5"/>
          <p:cNvSpPr/>
          <p:nvPr/>
        </p:nvSpPr>
        <p:spPr>
          <a:xfrm>
            <a:off x="3216910" y="147955"/>
            <a:ext cx="6078220" cy="619760"/>
          </a:xfrm>
          <a:prstGeom prst="flowChartAlternateProcess">
            <a:avLst/>
          </a:prstGeom>
          <a:pattFill prst="pct10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ctrTitle"/>
          </p:nvPr>
        </p:nvSpPr>
        <p:spPr>
          <a:xfrm>
            <a:off x="3458845" y="262890"/>
            <a:ext cx="5594985" cy="390525"/>
          </a:xfrm>
        </p:spPr>
        <p:txBody>
          <a:bodyPr>
            <a:noAutofit/>
          </a:bodyPr>
          <a:p>
            <a:pPr algn="ctr"/>
            <a:r>
              <a:rPr lang="ja-JP" altLang="en-US" sz="2800" b="1">
                <a:solidFill>
                  <a:srgbClr val="C00000"/>
                </a:solidFill>
              </a:rPr>
              <a:t>防災組織の再編成</a:t>
            </a:r>
            <a:endParaRPr lang="ja-JP" altLang="en-US" sz="2800" b="1">
              <a:solidFill>
                <a:srgbClr val="C00000"/>
              </a:solidFill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450850" y="1571625"/>
            <a:ext cx="5243195" cy="1906270"/>
            <a:chOff x="7078" y="2522"/>
            <a:chExt cx="8257" cy="3002"/>
          </a:xfrm>
        </p:grpSpPr>
        <p:sp>
          <p:nvSpPr>
            <p:cNvPr id="20" name="四角形 19"/>
            <p:cNvSpPr/>
            <p:nvPr/>
          </p:nvSpPr>
          <p:spPr>
            <a:xfrm>
              <a:off x="7078" y="4102"/>
              <a:ext cx="1525" cy="476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r>
                <a:rPr lang="ja-JP" altLang="en-US" sz="1200">
                  <a:solidFill>
                    <a:schemeClr val="tx1"/>
                  </a:solidFill>
                </a:rPr>
                <a:t>情報・連絡班</a:t>
              </a:r>
              <a:endParaRPr lang="ja-JP" altLang="en-US" sz="1000" b="1"/>
            </a:p>
          </p:txBody>
        </p:sp>
        <p:sp>
          <p:nvSpPr>
            <p:cNvPr id="21" name="四角形 20"/>
            <p:cNvSpPr/>
            <p:nvPr/>
          </p:nvSpPr>
          <p:spPr>
            <a:xfrm>
              <a:off x="8808" y="4102"/>
              <a:ext cx="1525" cy="476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r>
                <a:rPr lang="ja-JP" altLang="en-US" sz="1200">
                  <a:solidFill>
                    <a:schemeClr val="tx1"/>
                  </a:solidFill>
                </a:rPr>
                <a:t>応急活動班</a:t>
              </a:r>
              <a:endParaRPr lang="ja-JP" altLang="en-US" sz="1000" b="1"/>
            </a:p>
          </p:txBody>
        </p:sp>
        <p:sp>
          <p:nvSpPr>
            <p:cNvPr id="22" name="四角形 21"/>
            <p:cNvSpPr/>
            <p:nvPr/>
          </p:nvSpPr>
          <p:spPr>
            <a:xfrm>
              <a:off x="10499" y="4102"/>
              <a:ext cx="1525" cy="476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r>
                <a:rPr lang="ja-JP" altLang="en-US" sz="1200">
                  <a:solidFill>
                    <a:schemeClr val="tx1"/>
                  </a:solidFill>
                </a:rPr>
                <a:t>避難誘導班</a:t>
              </a:r>
              <a:endParaRPr lang="ja-JP" altLang="en-US" sz="1000" b="1"/>
            </a:p>
          </p:txBody>
        </p:sp>
        <p:sp>
          <p:nvSpPr>
            <p:cNvPr id="23" name="四角形 22"/>
            <p:cNvSpPr/>
            <p:nvPr/>
          </p:nvSpPr>
          <p:spPr>
            <a:xfrm>
              <a:off x="12166" y="4102"/>
              <a:ext cx="1525" cy="476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r>
                <a:rPr lang="ja-JP" altLang="en-US" sz="1200">
                  <a:solidFill>
                    <a:schemeClr val="tx1"/>
                  </a:solidFill>
                </a:rPr>
                <a:t>救出・救護班</a:t>
              </a:r>
              <a:endParaRPr lang="ja-JP" altLang="en-US" sz="1000" b="1"/>
            </a:p>
          </p:txBody>
        </p:sp>
        <p:sp>
          <p:nvSpPr>
            <p:cNvPr id="25" name="四角形 24"/>
            <p:cNvSpPr/>
            <p:nvPr/>
          </p:nvSpPr>
          <p:spPr>
            <a:xfrm>
              <a:off x="13810" y="4102"/>
              <a:ext cx="1525" cy="476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r>
                <a:rPr lang="ja-JP" altLang="en-US" sz="1200">
                  <a:solidFill>
                    <a:schemeClr val="tx1"/>
                  </a:solidFill>
                </a:rPr>
                <a:t>給食給水班</a:t>
              </a:r>
              <a:endParaRPr lang="ja-JP" altLang="en-US" sz="1000" b="1"/>
            </a:p>
          </p:txBody>
        </p:sp>
        <p:sp>
          <p:nvSpPr>
            <p:cNvPr id="26" name="四角形 25"/>
            <p:cNvSpPr/>
            <p:nvPr/>
          </p:nvSpPr>
          <p:spPr>
            <a:xfrm>
              <a:off x="12090" y="3141"/>
              <a:ext cx="1525" cy="476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r>
                <a:rPr lang="ja-JP" altLang="en-US" sz="1200">
                  <a:solidFill>
                    <a:schemeClr val="tx1"/>
                  </a:solidFill>
                </a:rPr>
                <a:t>事務局</a:t>
              </a:r>
              <a:endParaRPr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7" name="四角形 26"/>
            <p:cNvSpPr/>
            <p:nvPr/>
          </p:nvSpPr>
          <p:spPr>
            <a:xfrm>
              <a:off x="8875" y="3141"/>
              <a:ext cx="1525" cy="476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r>
                <a:rPr lang="ja-JP" altLang="en-US" sz="1200">
                  <a:solidFill>
                    <a:schemeClr val="tx1"/>
                  </a:solidFill>
                </a:rPr>
                <a:t>幹事</a:t>
              </a:r>
              <a:endParaRPr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9" name="四角形 28"/>
            <p:cNvSpPr/>
            <p:nvPr/>
          </p:nvSpPr>
          <p:spPr>
            <a:xfrm>
              <a:off x="10483" y="2522"/>
              <a:ext cx="1525" cy="476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r>
                <a:rPr lang="ja-JP" altLang="en-US" sz="1200">
                  <a:solidFill>
                    <a:schemeClr val="tx1"/>
                  </a:solidFill>
                </a:rPr>
                <a:t>本部長</a:t>
              </a:r>
              <a:endParaRPr lang="ja-JP" altLang="en-US" sz="1000" b="1"/>
            </a:p>
          </p:txBody>
        </p:sp>
        <p:sp>
          <p:nvSpPr>
            <p:cNvPr id="39" name="タイトル 1"/>
            <p:cNvSpPr>
              <a:spLocks noGrp="1"/>
            </p:cNvSpPr>
            <p:nvPr/>
          </p:nvSpPr>
          <p:spPr>
            <a:xfrm>
              <a:off x="7078" y="4831"/>
              <a:ext cx="8076" cy="693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ja-JP" sz="2000" b="1">
                  <a:solidFill>
                    <a:schemeClr val="tx1"/>
                  </a:solidFill>
                </a:rPr>
                <a:t>※</a:t>
              </a:r>
              <a:r>
                <a:rPr lang="ja-JP" altLang="en-US" sz="2000" b="1">
                  <a:solidFill>
                    <a:schemeClr val="tx1"/>
                  </a:solidFill>
                </a:rPr>
                <a:t>２８地区からそれぞれ１名が活動班に所属</a:t>
              </a:r>
              <a:endParaRPr lang="ja-JP" altLang="en-US" sz="2000" b="1">
                <a:solidFill>
                  <a:schemeClr val="tx1"/>
                </a:solidFill>
              </a:endParaRPr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7836" y="3845"/>
              <a:ext cx="6765" cy="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>
              <a:stCxn id="27" idx="3"/>
              <a:endCxn id="26" idx="1"/>
            </p:cNvCxnSpPr>
            <p:nvPr/>
          </p:nvCxnSpPr>
          <p:spPr>
            <a:xfrm>
              <a:off x="10400" y="3379"/>
              <a:ext cx="16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>
              <a:stCxn id="29" idx="2"/>
            </p:cNvCxnSpPr>
            <p:nvPr/>
          </p:nvCxnSpPr>
          <p:spPr>
            <a:xfrm flipH="1">
              <a:off x="11242" y="2998"/>
              <a:ext cx="4" cy="11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>
              <a:stCxn id="20" idx="0"/>
            </p:cNvCxnSpPr>
            <p:nvPr/>
          </p:nvCxnSpPr>
          <p:spPr>
            <a:xfrm flipH="1" flipV="1">
              <a:off x="7836" y="3851"/>
              <a:ext cx="5" cy="2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H="1" flipV="1">
              <a:off x="9560" y="3874"/>
              <a:ext cx="20" cy="2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H="1" flipV="1">
              <a:off x="12918" y="3874"/>
              <a:ext cx="20" cy="2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 flipV="1">
              <a:off x="14562" y="3845"/>
              <a:ext cx="20" cy="2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タイトル 1"/>
          <p:cNvSpPr>
            <a:spLocks noGrp="1"/>
          </p:cNvSpPr>
          <p:nvPr/>
        </p:nvSpPr>
        <p:spPr>
          <a:xfrm>
            <a:off x="1064895" y="3644265"/>
            <a:ext cx="4718050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組織再編成会議で出された意見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/>
        </p:nvSpPr>
        <p:spPr>
          <a:xfrm>
            <a:off x="1064895" y="1005840"/>
            <a:ext cx="3666490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再編成前の自主防災組織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37" name="タイトル 1"/>
          <p:cNvSpPr>
            <a:spLocks noGrp="1"/>
          </p:cNvSpPr>
          <p:nvPr/>
        </p:nvSpPr>
        <p:spPr>
          <a:xfrm>
            <a:off x="185420" y="4171950"/>
            <a:ext cx="6066790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>
                <a:solidFill>
                  <a:schemeClr val="tx1"/>
                </a:solidFill>
              </a:rPr>
              <a:t>・組織を作っても、災害時に担当者がいないことがある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10" name="タイトル 1"/>
          <p:cNvSpPr>
            <a:spLocks noGrp="1"/>
          </p:cNvSpPr>
          <p:nvPr/>
        </p:nvSpPr>
        <p:spPr>
          <a:xfrm>
            <a:off x="182245" y="4850765"/>
            <a:ext cx="4524375" cy="3797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>
                <a:solidFill>
                  <a:schemeClr val="tx1"/>
                </a:solidFill>
              </a:rPr>
              <a:t>・役職を断る人が多く、人選に苦労する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11" name="タイトル 1"/>
          <p:cNvSpPr>
            <a:spLocks noGrp="1"/>
          </p:cNvSpPr>
          <p:nvPr/>
        </p:nvSpPr>
        <p:spPr>
          <a:xfrm>
            <a:off x="182880" y="4496435"/>
            <a:ext cx="6757670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>
                <a:solidFill>
                  <a:schemeClr val="tx1"/>
                </a:solidFill>
              </a:rPr>
              <a:t>・組織を作らなくても、いる人で協力すれば災害に対応できる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12" name="タイトル 1"/>
          <p:cNvSpPr>
            <a:spLocks noGrp="1"/>
          </p:cNvSpPr>
          <p:nvPr/>
        </p:nvSpPr>
        <p:spPr>
          <a:xfrm>
            <a:off x="185420" y="6162040"/>
            <a:ext cx="3496310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>
                <a:solidFill>
                  <a:schemeClr val="tx1"/>
                </a:solidFill>
              </a:rPr>
              <a:t>・組織を作ることが目的なのか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13" name="タイトル 1"/>
          <p:cNvSpPr>
            <a:spLocks noGrp="1"/>
          </p:cNvSpPr>
          <p:nvPr/>
        </p:nvSpPr>
        <p:spPr>
          <a:xfrm>
            <a:off x="185420" y="5546090"/>
            <a:ext cx="6368415" cy="6629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>
                <a:solidFill>
                  <a:schemeClr val="tx1"/>
                </a:solidFill>
              </a:rPr>
              <a:t>・地区で活動できる人は限られていて、</a:t>
            </a:r>
            <a:endParaRPr lang="ja-JP" altLang="en-US" sz="2000" b="1">
              <a:solidFill>
                <a:schemeClr val="tx1"/>
              </a:solidFill>
            </a:endParaRPr>
          </a:p>
          <a:p>
            <a:pPr algn="l"/>
            <a:r>
              <a:rPr lang="ja-JP" altLang="en-US" sz="2000" b="1">
                <a:solidFill>
                  <a:schemeClr val="tx1"/>
                </a:solidFill>
              </a:rPr>
              <a:t>　　　　　　　　現在複数の役職についており、頼みづらい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14" name="タイトル 1"/>
          <p:cNvSpPr>
            <a:spLocks noGrp="1"/>
          </p:cNvSpPr>
          <p:nvPr/>
        </p:nvSpPr>
        <p:spPr>
          <a:xfrm>
            <a:off x="185420" y="5201285"/>
            <a:ext cx="5041900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>
                <a:solidFill>
                  <a:schemeClr val="tx1"/>
                </a:solidFill>
              </a:rPr>
              <a:t>・高齢化が進んでいて、担当する人がいない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6289040" y="2477135"/>
            <a:ext cx="666115" cy="1694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937895" y="1005840"/>
            <a:ext cx="3841750" cy="3784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947420" y="3644265"/>
            <a:ext cx="4542155" cy="37846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8" name="タイトル 1"/>
          <p:cNvSpPr>
            <a:spLocks noGrp="1"/>
          </p:cNvSpPr>
          <p:nvPr/>
        </p:nvSpPr>
        <p:spPr>
          <a:xfrm>
            <a:off x="8195310" y="1005840"/>
            <a:ext cx="2501265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飯野地域の方針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9" name="タイトル 1"/>
          <p:cNvSpPr>
            <a:spLocks noGrp="1"/>
          </p:cNvSpPr>
          <p:nvPr/>
        </p:nvSpPr>
        <p:spPr>
          <a:xfrm>
            <a:off x="7462520" y="1502410"/>
            <a:ext cx="4631690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rgbClr val="FF0000"/>
                </a:solidFill>
              </a:rPr>
              <a:t>☆組織よりも運営を優先した活動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  <p:grpSp>
        <p:nvGrpSpPr>
          <p:cNvPr id="93" name="グループ化 92"/>
          <p:cNvGrpSpPr/>
          <p:nvPr/>
        </p:nvGrpSpPr>
        <p:grpSpPr>
          <a:xfrm>
            <a:off x="7264400" y="2148205"/>
            <a:ext cx="4426585" cy="1496060"/>
            <a:chOff x="11440" y="3383"/>
            <a:chExt cx="6971" cy="2356"/>
          </a:xfrm>
        </p:grpSpPr>
        <p:sp>
          <p:nvSpPr>
            <p:cNvPr id="28" name="四角形 27"/>
            <p:cNvSpPr/>
            <p:nvPr/>
          </p:nvSpPr>
          <p:spPr>
            <a:xfrm>
              <a:off x="14345" y="3383"/>
              <a:ext cx="1060" cy="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r>
                <a:rPr lang="ja-JP" altLang="en-US">
                  <a:solidFill>
                    <a:schemeClr val="tx1"/>
                  </a:solidFill>
                </a:rPr>
                <a:t>班</a:t>
              </a: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四角形 37"/>
            <p:cNvSpPr/>
            <p:nvPr/>
          </p:nvSpPr>
          <p:spPr>
            <a:xfrm>
              <a:off x="12617" y="4340"/>
              <a:ext cx="1036" cy="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r>
                <a:rPr lang="ja-JP" altLang="en-US">
                  <a:solidFill>
                    <a:schemeClr val="tx1"/>
                  </a:solidFill>
                </a:rPr>
                <a:t>地区</a:t>
              </a: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四角形 40"/>
            <p:cNvSpPr/>
            <p:nvPr/>
          </p:nvSpPr>
          <p:spPr>
            <a:xfrm>
              <a:off x="13843" y="4340"/>
              <a:ext cx="1036" cy="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r>
                <a:rPr lang="ja-JP" altLang="en-US">
                  <a:solidFill>
                    <a:schemeClr val="tx1"/>
                  </a:solidFill>
                </a:rPr>
                <a:t>地区</a:t>
              </a: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四角形 45"/>
            <p:cNvSpPr/>
            <p:nvPr/>
          </p:nvSpPr>
          <p:spPr>
            <a:xfrm>
              <a:off x="14987" y="4340"/>
              <a:ext cx="1036" cy="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r>
                <a:rPr lang="ja-JP" altLang="en-US">
                  <a:solidFill>
                    <a:schemeClr val="tx1"/>
                  </a:solidFill>
                </a:rPr>
                <a:t>地区</a:t>
              </a: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四角形 46"/>
            <p:cNvSpPr/>
            <p:nvPr/>
          </p:nvSpPr>
          <p:spPr>
            <a:xfrm>
              <a:off x="16131" y="4340"/>
              <a:ext cx="1036" cy="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r>
                <a:rPr lang="ja-JP" altLang="en-US">
                  <a:solidFill>
                    <a:schemeClr val="tx1"/>
                  </a:solidFill>
                </a:rPr>
                <a:t>地区</a:t>
              </a: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四角形 47"/>
            <p:cNvSpPr/>
            <p:nvPr/>
          </p:nvSpPr>
          <p:spPr>
            <a:xfrm>
              <a:off x="17309" y="4340"/>
              <a:ext cx="1036" cy="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r>
                <a:rPr lang="ja-JP" altLang="en-US">
                  <a:solidFill>
                    <a:schemeClr val="tx1"/>
                  </a:solidFill>
                </a:rPr>
                <a:t>地区</a:t>
              </a: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四角形 48"/>
            <p:cNvSpPr/>
            <p:nvPr/>
          </p:nvSpPr>
          <p:spPr>
            <a:xfrm>
              <a:off x="11440" y="5295"/>
              <a:ext cx="1368" cy="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r>
                <a:rPr lang="ja-JP" altLang="en-US">
                  <a:solidFill>
                    <a:schemeClr val="tx1"/>
                  </a:solidFill>
                </a:rPr>
                <a:t>声かけ</a:t>
              </a: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四角形 49"/>
            <p:cNvSpPr/>
            <p:nvPr/>
          </p:nvSpPr>
          <p:spPr>
            <a:xfrm>
              <a:off x="12893" y="5295"/>
              <a:ext cx="3099" cy="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algn="ctr"/>
              <a:r>
                <a:rPr lang="ja-JP" altLang="en-US">
                  <a:solidFill>
                    <a:schemeClr val="tx1"/>
                  </a:solidFill>
                </a:rPr>
                <a:t>要配慮者の</a:t>
              </a:r>
              <a:r>
                <a:rPr lang="ja-JP" altLang="en-US">
                  <a:solidFill>
                    <a:schemeClr val="tx1"/>
                  </a:solidFill>
                </a:rPr>
                <a:t>支援者</a:t>
              </a:r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51" name="直線コネクタ 50"/>
            <p:cNvCxnSpPr/>
            <p:nvPr/>
          </p:nvCxnSpPr>
          <p:spPr>
            <a:xfrm>
              <a:off x="13135" y="4055"/>
              <a:ext cx="5276" cy="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>
              <a:stCxn id="28" idx="2"/>
            </p:cNvCxnSpPr>
            <p:nvPr/>
          </p:nvCxnSpPr>
          <p:spPr>
            <a:xfrm>
              <a:off x="14875" y="3827"/>
              <a:ext cx="7" cy="2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>
              <a:stCxn id="38" idx="0"/>
            </p:cNvCxnSpPr>
            <p:nvPr/>
          </p:nvCxnSpPr>
          <p:spPr>
            <a:xfrm flipH="1" flipV="1">
              <a:off x="13119" y="4065"/>
              <a:ext cx="16" cy="2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H="1" flipV="1">
              <a:off x="14314" y="4089"/>
              <a:ext cx="16" cy="2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H="1" flipV="1">
              <a:off x="15389" y="4089"/>
              <a:ext cx="16" cy="2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 flipV="1">
              <a:off x="16641" y="4089"/>
              <a:ext cx="16" cy="2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H="1" flipV="1">
              <a:off x="17819" y="4089"/>
              <a:ext cx="16" cy="2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12132" y="5042"/>
              <a:ext cx="233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 flipH="1" flipV="1">
              <a:off x="13119" y="4767"/>
              <a:ext cx="16" cy="2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 flipV="1">
              <a:off x="12116" y="5020"/>
              <a:ext cx="16" cy="2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 flipV="1">
              <a:off x="14434" y="5042"/>
              <a:ext cx="16" cy="2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タイトル 1"/>
          <p:cNvSpPr>
            <a:spLocks noGrp="1"/>
          </p:cNvSpPr>
          <p:nvPr/>
        </p:nvSpPr>
        <p:spPr>
          <a:xfrm>
            <a:off x="7258050" y="4022725"/>
            <a:ext cx="4928235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・本部から各地区に活動項目の提示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86" name="タイトル 1"/>
          <p:cNvSpPr>
            <a:spLocks noGrp="1"/>
          </p:cNvSpPr>
          <p:nvPr/>
        </p:nvSpPr>
        <p:spPr>
          <a:xfrm>
            <a:off x="7271385" y="4418965"/>
            <a:ext cx="4928235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・各班、各地区で協議して独自活動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87" name="タイトル 1"/>
          <p:cNvSpPr>
            <a:spLocks noGrp="1"/>
          </p:cNvSpPr>
          <p:nvPr/>
        </p:nvSpPr>
        <p:spPr>
          <a:xfrm>
            <a:off x="7454265" y="5123180"/>
            <a:ext cx="4348480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>
                <a:solidFill>
                  <a:srgbClr val="FF0000"/>
                </a:solidFill>
              </a:rPr>
              <a:t>活動の中心は、だれが担うか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  <p:sp>
        <p:nvSpPr>
          <p:cNvPr id="88" name="タイトル 1"/>
          <p:cNvSpPr>
            <a:spLocks noGrp="1"/>
          </p:cNvSpPr>
          <p:nvPr/>
        </p:nvSpPr>
        <p:spPr>
          <a:xfrm>
            <a:off x="7258050" y="5563235"/>
            <a:ext cx="4425315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地区全体：防災士、公民館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89" name="タイトル 1"/>
          <p:cNvSpPr>
            <a:spLocks noGrp="1"/>
          </p:cNvSpPr>
          <p:nvPr/>
        </p:nvSpPr>
        <p:spPr>
          <a:xfrm>
            <a:off x="7256780" y="5976620"/>
            <a:ext cx="4744085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各班地区：防災士、区長、推進委員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90" name="角丸四角形 89"/>
          <p:cNvSpPr/>
          <p:nvPr/>
        </p:nvSpPr>
        <p:spPr>
          <a:xfrm>
            <a:off x="8158480" y="1005840"/>
            <a:ext cx="2353310" cy="3784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91" name="角丸四角形 90"/>
          <p:cNvSpPr/>
          <p:nvPr/>
        </p:nvSpPr>
        <p:spPr>
          <a:xfrm>
            <a:off x="7202170" y="4022725"/>
            <a:ext cx="4892675" cy="913765"/>
          </a:xfrm>
          <a:prstGeom prst="roundRect">
            <a:avLst>
              <a:gd name="adj" fmla="val 674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92" name="角丸四角形 91"/>
          <p:cNvSpPr/>
          <p:nvPr/>
        </p:nvSpPr>
        <p:spPr>
          <a:xfrm>
            <a:off x="7202170" y="5062855"/>
            <a:ext cx="4892675" cy="1353820"/>
          </a:xfrm>
          <a:prstGeom prst="roundRect">
            <a:avLst>
              <a:gd name="adj" fmla="val 567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11605260" y="6447155"/>
            <a:ext cx="520065" cy="365125"/>
          </a:xfrm>
        </p:spPr>
        <p:txBody>
          <a:bodyPr/>
          <a:p>
            <a:fld id="{F8D8928E-AA9A-4D89-BC1F-A2C05AB4BD92}" type="slidenum">
              <a:rPr kumimoji="1" lang="ja-JP" altLang="en-US" sz="2000" smtClean="0"/>
            </a:fld>
            <a:endParaRPr kumimoji="1" lang="ja-JP" altLang="en-US" sz="2000"/>
          </a:p>
        </p:txBody>
      </p:sp>
      <p:sp>
        <p:nvSpPr>
          <p:cNvPr id="2" name="フローチャート：代替処理 1"/>
          <p:cNvSpPr/>
          <p:nvPr/>
        </p:nvSpPr>
        <p:spPr>
          <a:xfrm>
            <a:off x="2361565" y="162560"/>
            <a:ext cx="7920990" cy="619760"/>
          </a:xfrm>
          <a:prstGeom prst="flowChartAlternateProcess">
            <a:avLst/>
          </a:prstGeom>
          <a:pattFill prst="pct10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2704465" y="277495"/>
            <a:ext cx="7381875" cy="390525"/>
          </a:xfrm>
        </p:spPr>
        <p:txBody>
          <a:bodyPr>
            <a:noAutofit/>
          </a:bodyPr>
          <a:p>
            <a:pPr algn="ctr"/>
            <a:r>
              <a:rPr lang="ja-JP" altLang="en-US" sz="2800" b="1">
                <a:solidFill>
                  <a:srgbClr val="C00000"/>
                </a:solidFill>
              </a:rPr>
              <a:t>防災士に期待される役割（防災士教本より）</a:t>
            </a:r>
            <a:endParaRPr lang="ja-JP" altLang="en-US" sz="2800" b="1">
              <a:solidFill>
                <a:srgbClr val="C00000"/>
              </a:solidFill>
            </a:endParaRPr>
          </a:p>
        </p:txBody>
      </p:sp>
      <p:sp>
        <p:nvSpPr>
          <p:cNvPr id="41" name="タイトル 1"/>
          <p:cNvSpPr>
            <a:spLocks noGrp="1"/>
          </p:cNvSpPr>
          <p:nvPr/>
        </p:nvSpPr>
        <p:spPr>
          <a:xfrm>
            <a:off x="506730" y="1130935"/>
            <a:ext cx="11374120" cy="7842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rgbClr val="FF0000"/>
                </a:solidFill>
              </a:rPr>
              <a:t>〇防災士は、防災について十分な意識と一定の知識・技能を持ち、地域の防災リーダー</a:t>
            </a:r>
            <a:endParaRPr lang="ja-JP" altLang="en-US" sz="2400" b="1">
              <a:solidFill>
                <a:srgbClr val="FF0000"/>
              </a:solidFill>
            </a:endParaRPr>
          </a:p>
          <a:p>
            <a:pPr algn="l"/>
            <a:r>
              <a:rPr lang="ja-JP" altLang="en-US" sz="2400" b="1">
                <a:solidFill>
                  <a:srgbClr val="FF0000"/>
                </a:solidFill>
              </a:rPr>
              <a:t>　として活動することが期待されている。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  <p:sp>
        <p:nvSpPr>
          <p:cNvPr id="3" name="タイトル 1"/>
          <p:cNvSpPr>
            <a:spLocks noGrp="1"/>
          </p:cNvSpPr>
          <p:nvPr/>
        </p:nvSpPr>
        <p:spPr>
          <a:xfrm>
            <a:off x="506730" y="1915160"/>
            <a:ext cx="11374120" cy="7842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rgbClr val="FF0000"/>
                </a:solidFill>
              </a:rPr>
              <a:t>〇防災士は、指示待ちの受け身でなく、何をすべきか等能動的に考え、地域において積</a:t>
            </a:r>
            <a:endParaRPr lang="ja-JP" altLang="en-US" sz="2400" b="1">
              <a:solidFill>
                <a:srgbClr val="FF0000"/>
              </a:solidFill>
            </a:endParaRPr>
          </a:p>
          <a:p>
            <a:pPr algn="l"/>
            <a:r>
              <a:rPr lang="ja-JP" altLang="en-US" sz="2400" b="1">
                <a:solidFill>
                  <a:srgbClr val="FF0000"/>
                </a:solidFill>
              </a:rPr>
              <a:t>　極的に防災活動することが期待されている。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  <p:sp>
        <p:nvSpPr>
          <p:cNvPr id="6" name="タイトル 1"/>
          <p:cNvSpPr>
            <a:spLocks noGrp="1"/>
          </p:cNvSpPr>
          <p:nvPr/>
        </p:nvSpPr>
        <p:spPr>
          <a:xfrm>
            <a:off x="506730" y="2699385"/>
            <a:ext cx="11374120" cy="7842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rgbClr val="FF0000"/>
                </a:solidFill>
              </a:rPr>
              <a:t>〇防災士に、予算やマンパワーが不足しがちな行政の災害対策力を補完することの期</a:t>
            </a:r>
            <a:endParaRPr lang="ja-JP" altLang="en-US" sz="2400" b="1">
              <a:solidFill>
                <a:srgbClr val="FF0000"/>
              </a:solidFill>
            </a:endParaRPr>
          </a:p>
          <a:p>
            <a:pPr algn="l"/>
            <a:r>
              <a:rPr lang="ja-JP" altLang="en-US" sz="2400" b="1">
                <a:solidFill>
                  <a:srgbClr val="FF0000"/>
                </a:solidFill>
              </a:rPr>
              <a:t>　待。有識者は、「今や地域防災力に関して、防災士を抜きにして語れない。」と指摘。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41960" y="994410"/>
            <a:ext cx="11651615" cy="2590165"/>
          </a:xfrm>
          <a:prstGeom prst="roundRect">
            <a:avLst>
              <a:gd name="adj" fmla="val 125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8" name="タイトル 1"/>
          <p:cNvSpPr>
            <a:spLocks noGrp="1"/>
          </p:cNvSpPr>
          <p:nvPr/>
        </p:nvSpPr>
        <p:spPr>
          <a:xfrm>
            <a:off x="506730" y="3840480"/>
            <a:ext cx="9775825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防災士に求められる防災知識・技能（防災士教本から一部抜粋）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/>
        </p:nvSpPr>
        <p:spPr>
          <a:xfrm>
            <a:off x="802005" y="4397375"/>
            <a:ext cx="5720080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★地域防災計画の企画・立案と指導要領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0" name="タイトル 1"/>
          <p:cNvSpPr>
            <a:spLocks noGrp="1"/>
          </p:cNvSpPr>
          <p:nvPr/>
        </p:nvSpPr>
        <p:spPr>
          <a:xfrm>
            <a:off x="802005" y="4837430"/>
            <a:ext cx="5523865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★各種防災訓練の企画・立案と指導要領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1" name="タイトル 1"/>
          <p:cNvSpPr>
            <a:spLocks noGrp="1"/>
          </p:cNvSpPr>
          <p:nvPr/>
        </p:nvSpPr>
        <p:spPr>
          <a:xfrm>
            <a:off x="802005" y="5689600"/>
            <a:ext cx="6343015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★避難所開設・運営要領（マニュアルの作成）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2" name="タイトル 1"/>
          <p:cNvSpPr>
            <a:spLocks noGrp="1"/>
          </p:cNvSpPr>
          <p:nvPr/>
        </p:nvSpPr>
        <p:spPr>
          <a:xfrm>
            <a:off x="802005" y="5277485"/>
            <a:ext cx="6343015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★自主防災組織の結成、活動計画策定手順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3" name="タイトル 1"/>
          <p:cNvSpPr>
            <a:spLocks noGrp="1"/>
          </p:cNvSpPr>
          <p:nvPr/>
        </p:nvSpPr>
        <p:spPr>
          <a:xfrm>
            <a:off x="802005" y="6132195"/>
            <a:ext cx="6343015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★災害対応マニュアルづくり等に取り組む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4" name="タイトル 1"/>
          <p:cNvSpPr>
            <a:spLocks noGrp="1"/>
          </p:cNvSpPr>
          <p:nvPr/>
        </p:nvSpPr>
        <p:spPr>
          <a:xfrm>
            <a:off x="6946265" y="4397375"/>
            <a:ext cx="3459480" cy="4400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★各種訓練手順の習得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5" name="タイトル 1"/>
          <p:cNvSpPr>
            <a:spLocks noGrp="1"/>
          </p:cNvSpPr>
          <p:nvPr/>
        </p:nvSpPr>
        <p:spPr>
          <a:xfrm>
            <a:off x="7145020" y="4837430"/>
            <a:ext cx="4948555" cy="8521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・心肺蘇生法と</a:t>
            </a:r>
            <a:r>
              <a:rPr lang="en-US" altLang="ja-JP" sz="2400" b="1">
                <a:solidFill>
                  <a:schemeClr val="tx1"/>
                </a:solidFill>
              </a:rPr>
              <a:t>AED</a:t>
            </a:r>
            <a:r>
              <a:rPr lang="ja-JP" altLang="en-US" sz="2400" b="1">
                <a:solidFill>
                  <a:schemeClr val="tx1"/>
                </a:solidFill>
              </a:rPr>
              <a:t>の使い方は、</a:t>
            </a:r>
            <a:endParaRPr lang="ja-JP" altLang="en-US" sz="2400" b="1">
              <a:solidFill>
                <a:schemeClr val="tx1"/>
              </a:solidFill>
            </a:endParaRPr>
          </a:p>
          <a:p>
            <a:pPr algn="l"/>
            <a:r>
              <a:rPr lang="ja-JP" altLang="en-US" sz="2400" b="1">
                <a:solidFill>
                  <a:schemeClr val="tx1"/>
                </a:solidFill>
              </a:rPr>
              <a:t>　防災士取得時の必須項目</a:t>
            </a:r>
            <a:endParaRPr lang="ja-JP" altLang="en-US" sz="2400" b="1">
              <a:solidFill>
                <a:schemeClr val="tx1"/>
              </a:solidFill>
            </a:endParaRPr>
          </a:p>
          <a:p>
            <a:pPr algn="l"/>
            <a:endParaRPr lang="ja-JP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11605260" y="6447155"/>
            <a:ext cx="520065" cy="365125"/>
          </a:xfrm>
        </p:spPr>
        <p:txBody>
          <a:bodyPr/>
          <a:p>
            <a:fld id="{F8D8928E-AA9A-4D89-BC1F-A2C05AB4BD92}" type="slidenum">
              <a:rPr kumimoji="1" lang="ja-JP" altLang="en-US" sz="2000" smtClean="0"/>
            </a:fld>
            <a:endParaRPr kumimoji="1" lang="ja-JP" altLang="en-US" sz="2000"/>
          </a:p>
        </p:txBody>
      </p:sp>
      <p:sp>
        <p:nvSpPr>
          <p:cNvPr id="2" name="メモ 1"/>
          <p:cNvSpPr/>
          <p:nvPr/>
        </p:nvSpPr>
        <p:spPr>
          <a:xfrm flipH="1" flipV="1">
            <a:off x="1296670" y="2047240"/>
            <a:ext cx="3348990" cy="4185285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7" name="メモ 16"/>
          <p:cNvSpPr/>
          <p:nvPr/>
        </p:nvSpPr>
        <p:spPr>
          <a:xfrm flipH="1" flipV="1">
            <a:off x="1076325" y="1893570"/>
            <a:ext cx="3348990" cy="4185285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8" name="メモ 17"/>
          <p:cNvSpPr/>
          <p:nvPr/>
        </p:nvSpPr>
        <p:spPr>
          <a:xfrm flipH="1" flipV="1">
            <a:off x="830580" y="1724660"/>
            <a:ext cx="3348990" cy="4185285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41" name="メモ 40"/>
          <p:cNvSpPr/>
          <p:nvPr/>
        </p:nvSpPr>
        <p:spPr>
          <a:xfrm flipH="1" flipV="1">
            <a:off x="615315" y="1555750"/>
            <a:ext cx="3348990" cy="4185285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pic>
        <p:nvPicPr>
          <p:cNvPr id="59" name="図形 59" descr="22.1806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1524635" y="3051175"/>
            <a:ext cx="1531620" cy="1531620"/>
          </a:xfrm>
          <a:prstGeom prst="rect">
            <a:avLst/>
          </a:prstGeom>
        </p:spPr>
      </p:pic>
      <p:sp>
        <p:nvSpPr>
          <p:cNvPr id="46" name="テキストボックス 45"/>
          <p:cNvSpPr txBox="1"/>
          <p:nvPr/>
        </p:nvSpPr>
        <p:spPr>
          <a:xfrm>
            <a:off x="903605" y="2192655"/>
            <a:ext cx="32023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1200" b="1"/>
              <a:t>飯野地域　避難行動要支援者支援計画</a:t>
            </a:r>
            <a:endParaRPr lang="ja-JP" altLang="en-US" sz="1200" b="1"/>
          </a:p>
        </p:txBody>
      </p:sp>
      <p:sp>
        <p:nvSpPr>
          <p:cNvPr id="49" name="テキストボックス 48"/>
          <p:cNvSpPr txBox="1"/>
          <p:nvPr/>
        </p:nvSpPr>
        <p:spPr>
          <a:xfrm>
            <a:off x="1263015" y="5103495"/>
            <a:ext cx="2701290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1200" b="1"/>
              <a:t>入善町　飯野地域自主防災会</a:t>
            </a:r>
            <a:endParaRPr lang="ja-JP" altLang="en-US" sz="1200" b="1"/>
          </a:p>
        </p:txBody>
      </p:sp>
      <p:sp>
        <p:nvSpPr>
          <p:cNvPr id="21" name="テキストボックス 20"/>
          <p:cNvSpPr txBox="1"/>
          <p:nvPr/>
        </p:nvSpPr>
        <p:spPr>
          <a:xfrm>
            <a:off x="1858010" y="4829175"/>
            <a:ext cx="1109345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1200" b="1"/>
              <a:t>令和４年１２月</a:t>
            </a:r>
            <a:endParaRPr lang="ja-JP" altLang="en-US" sz="1200" b="1"/>
          </a:p>
        </p:txBody>
      </p:sp>
      <p:sp>
        <p:nvSpPr>
          <p:cNvPr id="51" name="テキストボックス 50"/>
          <p:cNvSpPr txBox="1"/>
          <p:nvPr/>
        </p:nvSpPr>
        <p:spPr>
          <a:xfrm>
            <a:off x="2693670" y="6232525"/>
            <a:ext cx="12884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1400" b="1"/>
              <a:t>全２１ページ</a:t>
            </a:r>
            <a:endParaRPr lang="ja-JP" altLang="en-US" sz="1400" b="1"/>
          </a:p>
        </p:txBody>
      </p:sp>
      <p:sp>
        <p:nvSpPr>
          <p:cNvPr id="23" name="テキストボックス 22"/>
          <p:cNvSpPr txBox="1"/>
          <p:nvPr/>
        </p:nvSpPr>
        <p:spPr>
          <a:xfrm>
            <a:off x="5526405" y="2185035"/>
            <a:ext cx="58654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/>
              <a:t>●避難行動要支援者の名簿作成手順</a:t>
            </a:r>
            <a:endParaRPr lang="ja-JP" altLang="en-US" sz="2000" b="1"/>
          </a:p>
        </p:txBody>
      </p:sp>
      <p:sp>
        <p:nvSpPr>
          <p:cNvPr id="24" name="テキストボックス 23"/>
          <p:cNvSpPr txBox="1"/>
          <p:nvPr/>
        </p:nvSpPr>
        <p:spPr>
          <a:xfrm>
            <a:off x="5357495" y="1586865"/>
            <a:ext cx="26981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rgbClr val="C00000"/>
                </a:solidFill>
              </a:rPr>
              <a:t>支援計画の内容</a:t>
            </a:r>
            <a:endParaRPr lang="ja-JP" altLang="en-US" sz="2400" b="1">
              <a:solidFill>
                <a:srgbClr val="C00000"/>
              </a:solidFill>
            </a:endParaRPr>
          </a:p>
        </p:txBody>
      </p:sp>
      <p:sp>
        <p:nvSpPr>
          <p:cNvPr id="25" name="テキストボックス 24"/>
          <p:cNvSpPr txBox="1"/>
          <p:nvPr/>
        </p:nvSpPr>
        <p:spPr>
          <a:xfrm>
            <a:off x="5526405" y="2623820"/>
            <a:ext cx="58654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/>
              <a:t>●避難行動要支援者の個別避難計画作成手順</a:t>
            </a:r>
            <a:endParaRPr lang="ja-JP" altLang="en-US" sz="2000" b="1"/>
          </a:p>
        </p:txBody>
      </p:sp>
      <p:sp>
        <p:nvSpPr>
          <p:cNvPr id="26" name="テキストボックス 25"/>
          <p:cNvSpPr txBox="1"/>
          <p:nvPr/>
        </p:nvSpPr>
        <p:spPr>
          <a:xfrm>
            <a:off x="5526405" y="3022600"/>
            <a:ext cx="58654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/>
              <a:t>●避難行動要支援者の支援活動の内容</a:t>
            </a:r>
            <a:endParaRPr lang="ja-JP" altLang="en-US" sz="2000" b="1"/>
          </a:p>
        </p:txBody>
      </p:sp>
      <p:sp>
        <p:nvSpPr>
          <p:cNvPr id="27" name="テキストボックス 26"/>
          <p:cNvSpPr txBox="1"/>
          <p:nvPr/>
        </p:nvSpPr>
        <p:spPr>
          <a:xfrm>
            <a:off x="5895340" y="3421380"/>
            <a:ext cx="23495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/>
              <a:t>・平常時の活動</a:t>
            </a:r>
            <a:endParaRPr lang="ja-JP" altLang="en-US" sz="2000" b="1"/>
          </a:p>
        </p:txBody>
      </p:sp>
      <p:sp>
        <p:nvSpPr>
          <p:cNvPr id="28" name="テキストボックス 27"/>
          <p:cNvSpPr txBox="1"/>
          <p:nvPr/>
        </p:nvSpPr>
        <p:spPr>
          <a:xfrm>
            <a:off x="5895340" y="3824605"/>
            <a:ext cx="23495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/>
              <a:t>・災害時時の活動</a:t>
            </a:r>
            <a:endParaRPr lang="ja-JP" altLang="en-US" sz="2000" b="1"/>
          </a:p>
        </p:txBody>
      </p:sp>
      <p:sp>
        <p:nvSpPr>
          <p:cNvPr id="29" name="テキストボックス 28"/>
          <p:cNvSpPr txBox="1"/>
          <p:nvPr/>
        </p:nvSpPr>
        <p:spPr>
          <a:xfrm>
            <a:off x="5526405" y="4223385"/>
            <a:ext cx="3132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/>
              <a:t>●避難所での生活支援</a:t>
            </a:r>
            <a:endParaRPr lang="ja-JP" altLang="en-US" sz="2000" b="1"/>
          </a:p>
        </p:txBody>
      </p:sp>
      <p:sp>
        <p:nvSpPr>
          <p:cNvPr id="30" name="テキストボックス 29"/>
          <p:cNvSpPr txBox="1"/>
          <p:nvPr/>
        </p:nvSpPr>
        <p:spPr>
          <a:xfrm>
            <a:off x="5526405" y="4651375"/>
            <a:ext cx="3132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/>
              <a:t>●避難訓練の実施</a:t>
            </a:r>
            <a:endParaRPr lang="ja-JP" altLang="en-US" sz="2000" b="1"/>
          </a:p>
        </p:txBody>
      </p:sp>
      <p:sp>
        <p:nvSpPr>
          <p:cNvPr id="31" name="テキストボックス 30"/>
          <p:cNvSpPr txBox="1"/>
          <p:nvPr/>
        </p:nvSpPr>
        <p:spPr>
          <a:xfrm>
            <a:off x="4776470" y="994410"/>
            <a:ext cx="6630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rgbClr val="C00000"/>
                </a:solidFill>
              </a:rPr>
              <a:t>飯野地域　避難行動要支援者の支援計画の作成</a:t>
            </a:r>
            <a:endParaRPr lang="ja-JP" altLang="en-US" sz="2400" b="1">
              <a:solidFill>
                <a:srgbClr val="C00000"/>
              </a:solidFill>
            </a:endParaRPr>
          </a:p>
        </p:txBody>
      </p:sp>
      <p:sp>
        <p:nvSpPr>
          <p:cNvPr id="567" name="フローチャート：代替処理 566"/>
          <p:cNvSpPr/>
          <p:nvPr/>
        </p:nvSpPr>
        <p:spPr>
          <a:xfrm>
            <a:off x="2597150" y="162560"/>
            <a:ext cx="6954520" cy="619760"/>
          </a:xfrm>
          <a:prstGeom prst="flowChartAlternateProcess">
            <a:avLst/>
          </a:prstGeom>
          <a:pattFill prst="pct10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568" name="タイトル 567"/>
          <p:cNvSpPr>
            <a:spLocks noGrp="1"/>
          </p:cNvSpPr>
          <p:nvPr>
            <p:ph type="ctrTitle"/>
          </p:nvPr>
        </p:nvSpPr>
        <p:spPr>
          <a:xfrm>
            <a:off x="2763520" y="277495"/>
            <a:ext cx="6336030" cy="390525"/>
          </a:xfrm>
        </p:spPr>
        <p:txBody>
          <a:bodyPr>
            <a:noAutofit/>
          </a:bodyPr>
          <a:p>
            <a:pPr algn="ctr"/>
            <a:r>
              <a:rPr lang="ja-JP" altLang="en-US" sz="2800" b="1">
                <a:solidFill>
                  <a:srgbClr val="C00000"/>
                </a:solidFill>
              </a:rPr>
              <a:t>飯野地域避難行動要支援者　支援計画</a:t>
            </a:r>
            <a:endParaRPr lang="ja-JP" altLang="en-US" sz="2800" b="1">
              <a:solidFill>
                <a:srgbClr val="C00000"/>
              </a:solidFill>
            </a:endParaRPr>
          </a:p>
        </p:txBody>
      </p:sp>
      <p:sp>
        <p:nvSpPr>
          <p:cNvPr id="71" name="テキストボックス 70"/>
          <p:cNvSpPr txBox="1"/>
          <p:nvPr/>
        </p:nvSpPr>
        <p:spPr>
          <a:xfrm>
            <a:off x="5135880" y="5344795"/>
            <a:ext cx="591121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ja-JP" sz="2000" b="1">
                <a:solidFill>
                  <a:schemeClr val="tx1"/>
                </a:solidFill>
              </a:rPr>
              <a:t>※</a:t>
            </a:r>
            <a:r>
              <a:rPr lang="ja-JP" altLang="en-US" sz="2000" b="1">
                <a:solidFill>
                  <a:schemeClr val="tx1"/>
                </a:solidFill>
              </a:rPr>
              <a:t>避難行動要支援者は、役所で名簿づくりが義務化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3" name="テキストボックス 2"/>
          <p:cNvSpPr txBox="1"/>
          <p:nvPr/>
        </p:nvSpPr>
        <p:spPr>
          <a:xfrm>
            <a:off x="5386705" y="5741035"/>
            <a:ext cx="662114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chemeClr val="tx1"/>
                </a:solidFill>
              </a:rPr>
              <a:t>個人情報保護法から、閲覧が困難　　　　</a:t>
            </a:r>
            <a:r>
              <a:rPr lang="ja-JP" altLang="en-US" sz="2000" b="1">
                <a:solidFill>
                  <a:srgbClr val="FF0000"/>
                </a:solidFill>
              </a:rPr>
              <a:t>自分たちで調べる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9363075" y="5802630"/>
            <a:ext cx="332740" cy="272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11681460" y="6463030"/>
            <a:ext cx="505460" cy="365125"/>
          </a:xfrm>
        </p:spPr>
        <p:txBody>
          <a:bodyPr/>
          <a:p>
            <a:fld id="{F8D8928E-AA9A-4D89-BC1F-A2C05AB4BD92}" type="slidenum">
              <a:rPr kumimoji="1" lang="ja-JP" altLang="en-US" sz="2000" smtClean="0"/>
            </a:fld>
            <a:endParaRPr kumimoji="1" lang="ja-JP" altLang="en-US" sz="2000"/>
          </a:p>
        </p:txBody>
      </p:sp>
      <p:sp>
        <p:nvSpPr>
          <p:cNvPr id="5" name="フローチャート：代替処理 4"/>
          <p:cNvSpPr/>
          <p:nvPr/>
        </p:nvSpPr>
        <p:spPr>
          <a:xfrm>
            <a:off x="2597150" y="162560"/>
            <a:ext cx="6954520" cy="619760"/>
          </a:xfrm>
          <a:prstGeom prst="flowChartAlternateProcess">
            <a:avLst/>
          </a:prstGeom>
          <a:pattFill prst="pct10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2763520" y="277495"/>
            <a:ext cx="6336030" cy="390525"/>
          </a:xfrm>
        </p:spPr>
        <p:txBody>
          <a:bodyPr>
            <a:noAutofit/>
          </a:bodyPr>
          <a:p>
            <a:pPr algn="ctr"/>
            <a:r>
              <a:rPr lang="ja-JP" altLang="en-US" sz="2800" b="1">
                <a:solidFill>
                  <a:srgbClr val="C00000"/>
                </a:solidFill>
              </a:rPr>
              <a:t>飯野地域避難行動要支援者　抽出作業</a:t>
            </a:r>
            <a:endParaRPr lang="ja-JP" altLang="en-US" sz="2800" b="1">
              <a:solidFill>
                <a:srgbClr val="C00000"/>
              </a:solidFill>
            </a:endParaRPr>
          </a:p>
        </p:txBody>
      </p:sp>
      <p:sp>
        <p:nvSpPr>
          <p:cNvPr id="2" name="テキストボックス 1"/>
          <p:cNvSpPr txBox="1"/>
          <p:nvPr/>
        </p:nvSpPr>
        <p:spPr>
          <a:xfrm>
            <a:off x="6879590" y="1156335"/>
            <a:ext cx="354838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ja-JP" altLang="en-US" sz="2000" b="1">
                <a:solidFill>
                  <a:srgbClr val="FF0000"/>
                </a:solidFill>
              </a:rPr>
              <a:t>区長は地区の代表者である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7" name="四角形 6"/>
          <p:cNvSpPr/>
          <p:nvPr/>
        </p:nvSpPr>
        <p:spPr>
          <a:xfrm>
            <a:off x="909955" y="255460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8" name="四角形 7"/>
          <p:cNvSpPr/>
          <p:nvPr/>
        </p:nvSpPr>
        <p:spPr>
          <a:xfrm>
            <a:off x="1426845" y="2570480"/>
            <a:ext cx="323215" cy="193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9" name="四角形 8"/>
          <p:cNvSpPr/>
          <p:nvPr/>
        </p:nvSpPr>
        <p:spPr>
          <a:xfrm>
            <a:off x="1879600" y="255460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0" name="四角形 9"/>
          <p:cNvSpPr/>
          <p:nvPr/>
        </p:nvSpPr>
        <p:spPr>
          <a:xfrm>
            <a:off x="1030605" y="285051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1" name="四角形 10"/>
          <p:cNvSpPr/>
          <p:nvPr/>
        </p:nvSpPr>
        <p:spPr>
          <a:xfrm>
            <a:off x="1556385" y="300609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2" name="四角形 11"/>
          <p:cNvSpPr/>
          <p:nvPr/>
        </p:nvSpPr>
        <p:spPr>
          <a:xfrm>
            <a:off x="2089785" y="3023235"/>
            <a:ext cx="323215" cy="1936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3" name="四角形 12"/>
          <p:cNvSpPr/>
          <p:nvPr/>
        </p:nvSpPr>
        <p:spPr>
          <a:xfrm>
            <a:off x="909955" y="353314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4" name="四角形 13"/>
          <p:cNvSpPr/>
          <p:nvPr/>
        </p:nvSpPr>
        <p:spPr>
          <a:xfrm>
            <a:off x="1556385" y="342011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5" name="四角形 14"/>
          <p:cNvSpPr/>
          <p:nvPr/>
        </p:nvSpPr>
        <p:spPr>
          <a:xfrm>
            <a:off x="3051810" y="257048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6" name="四角形 15"/>
          <p:cNvSpPr/>
          <p:nvPr/>
        </p:nvSpPr>
        <p:spPr>
          <a:xfrm>
            <a:off x="3576320" y="257048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7" name="四角形 16"/>
          <p:cNvSpPr/>
          <p:nvPr/>
        </p:nvSpPr>
        <p:spPr>
          <a:xfrm>
            <a:off x="4174490" y="257048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8" name="四角形 17"/>
          <p:cNvSpPr/>
          <p:nvPr/>
        </p:nvSpPr>
        <p:spPr>
          <a:xfrm>
            <a:off x="3375025" y="3023235"/>
            <a:ext cx="323215" cy="193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9" name="四角形 18"/>
          <p:cNvSpPr/>
          <p:nvPr/>
        </p:nvSpPr>
        <p:spPr>
          <a:xfrm>
            <a:off x="3899535" y="303974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0" name="四角形 19"/>
          <p:cNvSpPr/>
          <p:nvPr/>
        </p:nvSpPr>
        <p:spPr>
          <a:xfrm>
            <a:off x="3018155" y="333946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1" name="四角形 20"/>
          <p:cNvSpPr/>
          <p:nvPr/>
        </p:nvSpPr>
        <p:spPr>
          <a:xfrm>
            <a:off x="3253105" y="361378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2" name="四角形 21"/>
          <p:cNvSpPr/>
          <p:nvPr/>
        </p:nvSpPr>
        <p:spPr>
          <a:xfrm>
            <a:off x="1030605" y="435800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3" name="四角形 22"/>
          <p:cNvSpPr/>
          <p:nvPr/>
        </p:nvSpPr>
        <p:spPr>
          <a:xfrm>
            <a:off x="1556385" y="435800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4" name="四角形 23"/>
          <p:cNvSpPr/>
          <p:nvPr/>
        </p:nvSpPr>
        <p:spPr>
          <a:xfrm>
            <a:off x="2089785" y="4358005"/>
            <a:ext cx="323215" cy="193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5" name="四角形 24"/>
          <p:cNvSpPr/>
          <p:nvPr/>
        </p:nvSpPr>
        <p:spPr>
          <a:xfrm>
            <a:off x="1556385" y="479425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6" name="四角形 25"/>
          <p:cNvSpPr/>
          <p:nvPr/>
        </p:nvSpPr>
        <p:spPr>
          <a:xfrm>
            <a:off x="1233170" y="542544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7" name="四角形 26"/>
          <p:cNvSpPr/>
          <p:nvPr/>
        </p:nvSpPr>
        <p:spPr>
          <a:xfrm>
            <a:off x="1879600" y="542544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8" name="四角形 27"/>
          <p:cNvSpPr/>
          <p:nvPr/>
        </p:nvSpPr>
        <p:spPr>
          <a:xfrm>
            <a:off x="2202815" y="510222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9" name="四角形 28"/>
          <p:cNvSpPr/>
          <p:nvPr/>
        </p:nvSpPr>
        <p:spPr>
          <a:xfrm>
            <a:off x="3051810" y="435800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0" name="四角形 29"/>
          <p:cNvSpPr/>
          <p:nvPr/>
        </p:nvSpPr>
        <p:spPr>
          <a:xfrm>
            <a:off x="3698240" y="435800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1" name="四角形 30"/>
          <p:cNvSpPr/>
          <p:nvPr/>
        </p:nvSpPr>
        <p:spPr>
          <a:xfrm>
            <a:off x="4377055" y="435800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2" name="四角形 31"/>
          <p:cNvSpPr/>
          <p:nvPr/>
        </p:nvSpPr>
        <p:spPr>
          <a:xfrm>
            <a:off x="4222750" y="498792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3" name="四角形 32"/>
          <p:cNvSpPr/>
          <p:nvPr/>
        </p:nvSpPr>
        <p:spPr>
          <a:xfrm>
            <a:off x="3596005" y="510222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4" name="四角形 33"/>
          <p:cNvSpPr/>
          <p:nvPr/>
        </p:nvSpPr>
        <p:spPr>
          <a:xfrm>
            <a:off x="3018155" y="542544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5" name="四角形 34"/>
          <p:cNvSpPr/>
          <p:nvPr/>
        </p:nvSpPr>
        <p:spPr>
          <a:xfrm>
            <a:off x="3698240" y="542544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6" name="四角形 35"/>
          <p:cNvSpPr/>
          <p:nvPr/>
        </p:nvSpPr>
        <p:spPr>
          <a:xfrm>
            <a:off x="4222750" y="5425440"/>
            <a:ext cx="323215" cy="193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7" name="四角形 36"/>
          <p:cNvSpPr/>
          <p:nvPr/>
        </p:nvSpPr>
        <p:spPr>
          <a:xfrm>
            <a:off x="732155" y="2292985"/>
            <a:ext cx="1906905" cy="161988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8" name="四角形 37"/>
          <p:cNvSpPr/>
          <p:nvPr/>
        </p:nvSpPr>
        <p:spPr>
          <a:xfrm>
            <a:off x="2906395" y="2310130"/>
            <a:ext cx="1906905" cy="161988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9" name="四角形 38"/>
          <p:cNvSpPr/>
          <p:nvPr/>
        </p:nvSpPr>
        <p:spPr>
          <a:xfrm>
            <a:off x="764540" y="4160520"/>
            <a:ext cx="1906905" cy="161988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40" name="四角形 39"/>
          <p:cNvSpPr/>
          <p:nvPr/>
        </p:nvSpPr>
        <p:spPr>
          <a:xfrm>
            <a:off x="2906395" y="4160520"/>
            <a:ext cx="1906905" cy="161988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41" name="四角形吹き出し 40"/>
          <p:cNvSpPr/>
          <p:nvPr/>
        </p:nvSpPr>
        <p:spPr>
          <a:xfrm>
            <a:off x="3375025" y="1734185"/>
            <a:ext cx="1479550" cy="377825"/>
          </a:xfrm>
          <a:prstGeom prst="wedgeRectCallout">
            <a:avLst>
              <a:gd name="adj1" fmla="val -41630"/>
              <a:gd name="adj2" fmla="val 3318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>
                <a:solidFill>
                  <a:schemeClr val="tx1"/>
                </a:solidFill>
              </a:rPr>
              <a:t>班長（組長）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2" name="四角形吹き出し 41"/>
          <p:cNvSpPr/>
          <p:nvPr/>
        </p:nvSpPr>
        <p:spPr>
          <a:xfrm>
            <a:off x="1630045" y="1711960"/>
            <a:ext cx="791845" cy="377825"/>
          </a:xfrm>
          <a:prstGeom prst="wedgeRectCallout">
            <a:avLst>
              <a:gd name="adj1" fmla="val 24418"/>
              <a:gd name="adj2" fmla="val 3094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>
                <a:solidFill>
                  <a:schemeClr val="tx1"/>
                </a:solidFill>
              </a:rPr>
              <a:t>区長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3" name="テキストボックス 42"/>
          <p:cNvSpPr txBox="1"/>
          <p:nvPr/>
        </p:nvSpPr>
        <p:spPr>
          <a:xfrm>
            <a:off x="9050655" y="1633855"/>
            <a:ext cx="21310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chemeClr val="tx1"/>
                </a:solidFill>
              </a:rPr>
              <a:t>地区運営</a:t>
            </a:r>
            <a:r>
              <a:rPr lang="ja-JP" altLang="en-US" sz="2000" b="1">
                <a:solidFill>
                  <a:schemeClr val="tx1"/>
                </a:solidFill>
              </a:rPr>
              <a:t>の統括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44" name="テキストボックス 43"/>
          <p:cNvSpPr txBox="1"/>
          <p:nvPr/>
        </p:nvSpPr>
        <p:spPr>
          <a:xfrm>
            <a:off x="5979160" y="1633855"/>
            <a:ext cx="23602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chemeClr val="tx1"/>
                </a:solidFill>
              </a:rPr>
              <a:t>区長の役割は何か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45" name="右矢印 44"/>
          <p:cNvSpPr/>
          <p:nvPr/>
        </p:nvSpPr>
        <p:spPr>
          <a:xfrm>
            <a:off x="8436610" y="1711960"/>
            <a:ext cx="468630" cy="242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46" name="テキストボックス 45"/>
          <p:cNvSpPr txBox="1"/>
          <p:nvPr/>
        </p:nvSpPr>
        <p:spPr>
          <a:xfrm>
            <a:off x="6189980" y="2112010"/>
            <a:ext cx="5447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chemeClr val="tx1"/>
                </a:solidFill>
              </a:rPr>
              <a:t>●地区運営、他地区間との連携、陳情・・・・・・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47" name="テキストボックス 46"/>
          <p:cNvSpPr txBox="1"/>
          <p:nvPr/>
        </p:nvSpPr>
        <p:spPr>
          <a:xfrm>
            <a:off x="6174105" y="2574290"/>
            <a:ext cx="5447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rgbClr val="FF0000"/>
                </a:solidFill>
              </a:rPr>
              <a:t>●地区住民の安全確保に務めなければならない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5558155" y="1031875"/>
            <a:ext cx="6436995" cy="2113915"/>
          </a:xfrm>
          <a:prstGeom prst="roundRect">
            <a:avLst>
              <a:gd name="adj" fmla="val 84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49" name="テキストボックス 48"/>
          <p:cNvSpPr txBox="1"/>
          <p:nvPr/>
        </p:nvSpPr>
        <p:spPr>
          <a:xfrm>
            <a:off x="1864360" y="1156335"/>
            <a:ext cx="2263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chemeClr val="tx1"/>
                </a:solidFill>
              </a:rPr>
              <a:t>【各地区の構成】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50" name="テキストボックス 49"/>
          <p:cNvSpPr txBox="1"/>
          <p:nvPr/>
        </p:nvSpPr>
        <p:spPr>
          <a:xfrm>
            <a:off x="5842000" y="3439795"/>
            <a:ext cx="5657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chemeClr val="tx1"/>
                </a:solidFill>
              </a:rPr>
              <a:t>★　避難行動要支援者の支援手順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51" name="テキストボックス 50"/>
          <p:cNvSpPr txBox="1"/>
          <p:nvPr/>
        </p:nvSpPr>
        <p:spPr>
          <a:xfrm>
            <a:off x="6337300" y="4395470"/>
            <a:ext cx="5657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chemeClr val="tx1"/>
                </a:solidFill>
              </a:rPr>
              <a:t>１．区長と班長が集まり、地区の災害弱者の抽出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52" name="テキストボックス 51"/>
          <p:cNvSpPr txBox="1"/>
          <p:nvPr/>
        </p:nvSpPr>
        <p:spPr>
          <a:xfrm>
            <a:off x="6365875" y="4794250"/>
            <a:ext cx="551243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chemeClr val="tx1"/>
                </a:solidFill>
              </a:rPr>
              <a:t>２．</a:t>
            </a:r>
            <a:r>
              <a:rPr lang="ja-JP" altLang="en-US" sz="2000" b="1">
                <a:sym typeface="+mn-ea"/>
              </a:rPr>
              <a:t>家庭へ訪問し、</a:t>
            </a:r>
            <a:r>
              <a:rPr lang="ja-JP" altLang="en-US" sz="2000" b="1">
                <a:solidFill>
                  <a:schemeClr val="tx1"/>
                </a:solidFill>
              </a:rPr>
              <a:t>避難行動要支援者の特定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53" name="テキストボックス 52"/>
          <p:cNvSpPr txBox="1"/>
          <p:nvPr/>
        </p:nvSpPr>
        <p:spPr>
          <a:xfrm>
            <a:off x="6052820" y="5584825"/>
            <a:ext cx="5657850" cy="7035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ja-JP" sz="2000" b="1">
                <a:solidFill>
                  <a:srgbClr val="FF0000"/>
                </a:solidFill>
              </a:rPr>
              <a:t>   </a:t>
            </a:r>
            <a:r>
              <a:rPr lang="ja-JP" altLang="en-US" sz="2000" b="1">
                <a:solidFill>
                  <a:srgbClr val="FF0000"/>
                </a:solidFill>
              </a:rPr>
              <a:t>この作業を通して、災害時に支援しなければならない人を知り、支援体制を作っておくことが必要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5541645" y="3339465"/>
            <a:ext cx="6453505" cy="3123565"/>
          </a:xfrm>
          <a:prstGeom prst="roundRect">
            <a:avLst>
              <a:gd name="adj" fmla="val 5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56" name="角丸四角形 55"/>
          <p:cNvSpPr/>
          <p:nvPr/>
        </p:nvSpPr>
        <p:spPr>
          <a:xfrm>
            <a:off x="360680" y="1031240"/>
            <a:ext cx="4867275" cy="5431790"/>
          </a:xfrm>
          <a:prstGeom prst="roundRect">
            <a:avLst>
              <a:gd name="adj" fmla="val 53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57" name="テキストボックス 56"/>
          <p:cNvSpPr txBox="1"/>
          <p:nvPr/>
        </p:nvSpPr>
        <p:spPr>
          <a:xfrm>
            <a:off x="621665" y="5892800"/>
            <a:ext cx="46062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chemeClr val="tx1"/>
                </a:solidFill>
              </a:rPr>
              <a:t>班長：会費の徴収、回覧物の配布・・・・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3" name="四角形 2"/>
          <p:cNvSpPr/>
          <p:nvPr/>
        </p:nvSpPr>
        <p:spPr>
          <a:xfrm>
            <a:off x="4222750" y="333946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58" name="四角形 57"/>
          <p:cNvSpPr/>
          <p:nvPr/>
        </p:nvSpPr>
        <p:spPr>
          <a:xfrm>
            <a:off x="2113915" y="353314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59" name="四角形 58"/>
          <p:cNvSpPr/>
          <p:nvPr/>
        </p:nvSpPr>
        <p:spPr>
          <a:xfrm>
            <a:off x="1030605" y="509016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0" name="四角形 59"/>
          <p:cNvSpPr/>
          <p:nvPr/>
        </p:nvSpPr>
        <p:spPr>
          <a:xfrm>
            <a:off x="2113915" y="469201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1" name="四角形 60"/>
          <p:cNvSpPr/>
          <p:nvPr/>
        </p:nvSpPr>
        <p:spPr>
          <a:xfrm>
            <a:off x="1556385" y="509016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2" name="四角形 61"/>
          <p:cNvSpPr/>
          <p:nvPr/>
        </p:nvSpPr>
        <p:spPr>
          <a:xfrm>
            <a:off x="1030605" y="469201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3" name="四角形 62"/>
          <p:cNvSpPr/>
          <p:nvPr/>
        </p:nvSpPr>
        <p:spPr>
          <a:xfrm>
            <a:off x="3051810" y="498792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5" name="四角形 64"/>
          <p:cNvSpPr/>
          <p:nvPr/>
        </p:nvSpPr>
        <p:spPr>
          <a:xfrm>
            <a:off x="4021455" y="469138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6" name="四角形 65"/>
          <p:cNvSpPr/>
          <p:nvPr/>
        </p:nvSpPr>
        <p:spPr>
          <a:xfrm>
            <a:off x="3375025" y="469201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7" name="四角形 66"/>
          <p:cNvSpPr/>
          <p:nvPr/>
        </p:nvSpPr>
        <p:spPr>
          <a:xfrm>
            <a:off x="4377055" y="285051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8" name="四角形 67"/>
          <p:cNvSpPr/>
          <p:nvPr/>
        </p:nvSpPr>
        <p:spPr>
          <a:xfrm>
            <a:off x="3819525" y="361378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9" name="四角形 68"/>
          <p:cNvSpPr/>
          <p:nvPr/>
        </p:nvSpPr>
        <p:spPr>
          <a:xfrm>
            <a:off x="1103630" y="323342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70" name="テキストボックス 69"/>
          <p:cNvSpPr txBox="1"/>
          <p:nvPr/>
        </p:nvSpPr>
        <p:spPr>
          <a:xfrm>
            <a:off x="6158230" y="3912870"/>
            <a:ext cx="5447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chemeClr val="tx1"/>
                </a:solidFill>
              </a:rPr>
              <a:t>・地区のことは地区住民が一番知っている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72" name="テキストボックス 71"/>
          <p:cNvSpPr txBox="1"/>
          <p:nvPr/>
        </p:nvSpPr>
        <p:spPr>
          <a:xfrm>
            <a:off x="6603365" y="5181600"/>
            <a:ext cx="434721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chemeClr val="tx1"/>
                </a:solidFill>
              </a:rPr>
              <a:t>（避難行動要支援者該当基準を基に）</a:t>
            </a:r>
            <a:endParaRPr lang="ja-JP" alt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11590655" y="6416675"/>
            <a:ext cx="489585" cy="365125"/>
          </a:xfrm>
        </p:spPr>
        <p:txBody>
          <a:bodyPr/>
          <a:p>
            <a:fld id="{F8D8928E-AA9A-4D89-BC1F-A2C05AB4BD92}" type="slidenum">
              <a:rPr kumimoji="1" lang="ja-JP" altLang="en-US" sz="2000" smtClean="0"/>
            </a:fld>
            <a:endParaRPr kumimoji="1" lang="ja-JP" altLang="en-US" sz="2000"/>
          </a:p>
        </p:txBody>
      </p:sp>
      <p:sp>
        <p:nvSpPr>
          <p:cNvPr id="44" name="テキストボックス 43"/>
          <p:cNvSpPr txBox="1"/>
          <p:nvPr/>
        </p:nvSpPr>
        <p:spPr>
          <a:xfrm>
            <a:off x="1454785" y="1095375"/>
            <a:ext cx="3949065" cy="457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ja-JP" altLang="en-US" sz="2400" b="1">
                <a:solidFill>
                  <a:srgbClr val="C00000"/>
                </a:solidFill>
              </a:rPr>
              <a:t>★災害時要配慮者への支援</a:t>
            </a:r>
            <a:endParaRPr lang="ja-JP" altLang="en-US" sz="2400" b="1">
              <a:solidFill>
                <a:srgbClr val="C00000"/>
              </a:solidFill>
            </a:endParaRPr>
          </a:p>
        </p:txBody>
      </p:sp>
      <p:sp>
        <p:nvSpPr>
          <p:cNvPr id="22" name="四角形 21"/>
          <p:cNvSpPr/>
          <p:nvPr/>
        </p:nvSpPr>
        <p:spPr>
          <a:xfrm>
            <a:off x="1438910" y="269367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3" name="四角形 22"/>
          <p:cNvSpPr/>
          <p:nvPr/>
        </p:nvSpPr>
        <p:spPr>
          <a:xfrm>
            <a:off x="1964690" y="282130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4" name="四角形 23"/>
          <p:cNvSpPr/>
          <p:nvPr/>
        </p:nvSpPr>
        <p:spPr>
          <a:xfrm>
            <a:off x="2498090" y="269367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6" name="四角形 25"/>
          <p:cNvSpPr/>
          <p:nvPr/>
        </p:nvSpPr>
        <p:spPr>
          <a:xfrm>
            <a:off x="1438910" y="376110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7" name="四角形 26"/>
          <p:cNvSpPr/>
          <p:nvPr/>
        </p:nvSpPr>
        <p:spPr>
          <a:xfrm>
            <a:off x="1964690" y="363156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8" name="四角形 27"/>
          <p:cNvSpPr/>
          <p:nvPr/>
        </p:nvSpPr>
        <p:spPr>
          <a:xfrm>
            <a:off x="2498090" y="348488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9" name="四角形 28"/>
          <p:cNvSpPr/>
          <p:nvPr/>
        </p:nvSpPr>
        <p:spPr>
          <a:xfrm>
            <a:off x="3656330" y="269367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0" name="四角形 29"/>
          <p:cNvSpPr/>
          <p:nvPr/>
        </p:nvSpPr>
        <p:spPr>
          <a:xfrm>
            <a:off x="4302760" y="269367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1" name="四角形 30"/>
          <p:cNvSpPr/>
          <p:nvPr/>
        </p:nvSpPr>
        <p:spPr>
          <a:xfrm>
            <a:off x="4981575" y="269367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2" name="四角形 31"/>
          <p:cNvSpPr/>
          <p:nvPr/>
        </p:nvSpPr>
        <p:spPr>
          <a:xfrm>
            <a:off x="4658360" y="295275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3" name="四角形 32"/>
          <p:cNvSpPr/>
          <p:nvPr/>
        </p:nvSpPr>
        <p:spPr>
          <a:xfrm>
            <a:off x="3979545" y="343789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4" name="四角形 33"/>
          <p:cNvSpPr/>
          <p:nvPr/>
        </p:nvSpPr>
        <p:spPr>
          <a:xfrm>
            <a:off x="3622675" y="376110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5" name="四角形 34"/>
          <p:cNvSpPr/>
          <p:nvPr/>
        </p:nvSpPr>
        <p:spPr>
          <a:xfrm>
            <a:off x="4625975" y="350393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6" name="四角形 35"/>
          <p:cNvSpPr/>
          <p:nvPr/>
        </p:nvSpPr>
        <p:spPr>
          <a:xfrm>
            <a:off x="4908550" y="395478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9" name="四角形 38"/>
          <p:cNvSpPr/>
          <p:nvPr/>
        </p:nvSpPr>
        <p:spPr>
          <a:xfrm>
            <a:off x="1172845" y="2496185"/>
            <a:ext cx="1906905" cy="240601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40" name="四角形 39"/>
          <p:cNvSpPr/>
          <p:nvPr/>
        </p:nvSpPr>
        <p:spPr>
          <a:xfrm>
            <a:off x="3510915" y="2496185"/>
            <a:ext cx="1906905" cy="2406015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41" name="四角形吹き出し 40"/>
          <p:cNvSpPr/>
          <p:nvPr/>
        </p:nvSpPr>
        <p:spPr>
          <a:xfrm>
            <a:off x="3979545" y="1717675"/>
            <a:ext cx="1923415" cy="360680"/>
          </a:xfrm>
          <a:prstGeom prst="wedgeRectCallout">
            <a:avLst>
              <a:gd name="adj1" fmla="val -19230"/>
              <a:gd name="adj2" fmla="val 1945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>
                <a:solidFill>
                  <a:schemeClr val="tx1"/>
                </a:solidFill>
              </a:rPr>
              <a:t>声かけ世帯単位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5" name="四角形 44"/>
          <p:cNvSpPr/>
          <p:nvPr/>
        </p:nvSpPr>
        <p:spPr>
          <a:xfrm>
            <a:off x="1438910" y="343789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46" name="角丸四角形 45"/>
          <p:cNvSpPr/>
          <p:nvPr/>
        </p:nvSpPr>
        <p:spPr>
          <a:xfrm rot="5400000">
            <a:off x="440690" y="947420"/>
            <a:ext cx="5647690" cy="5534025"/>
          </a:xfrm>
          <a:prstGeom prst="roundRect">
            <a:avLst>
              <a:gd name="adj" fmla="val 96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57" name="楕円 56"/>
          <p:cNvSpPr/>
          <p:nvPr/>
        </p:nvSpPr>
        <p:spPr>
          <a:xfrm>
            <a:off x="1173480" y="2496185"/>
            <a:ext cx="1802130" cy="7816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58" name="四角形 57"/>
          <p:cNvSpPr/>
          <p:nvPr/>
        </p:nvSpPr>
        <p:spPr>
          <a:xfrm>
            <a:off x="1762125" y="422021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59" name="四角形 58"/>
          <p:cNvSpPr/>
          <p:nvPr/>
        </p:nvSpPr>
        <p:spPr>
          <a:xfrm>
            <a:off x="1438910" y="458025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0" name="四角形 59"/>
          <p:cNvSpPr/>
          <p:nvPr/>
        </p:nvSpPr>
        <p:spPr>
          <a:xfrm>
            <a:off x="2287905" y="4116070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1" name="四角形 60"/>
          <p:cNvSpPr/>
          <p:nvPr/>
        </p:nvSpPr>
        <p:spPr>
          <a:xfrm>
            <a:off x="2174875" y="458025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2" name="楕円 61"/>
          <p:cNvSpPr/>
          <p:nvPr/>
        </p:nvSpPr>
        <p:spPr>
          <a:xfrm>
            <a:off x="1172845" y="3277870"/>
            <a:ext cx="1802130" cy="843280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3" name="楕円 62"/>
          <p:cNvSpPr/>
          <p:nvPr/>
        </p:nvSpPr>
        <p:spPr>
          <a:xfrm>
            <a:off x="1172845" y="3954780"/>
            <a:ext cx="1802130" cy="947420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4" name="楕円 63"/>
          <p:cNvSpPr/>
          <p:nvPr/>
        </p:nvSpPr>
        <p:spPr>
          <a:xfrm>
            <a:off x="3502660" y="2496185"/>
            <a:ext cx="1915160" cy="7816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5" name="四角形 64"/>
          <p:cNvSpPr/>
          <p:nvPr/>
        </p:nvSpPr>
        <p:spPr>
          <a:xfrm>
            <a:off x="3945890" y="441388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6" name="四角形 65"/>
          <p:cNvSpPr/>
          <p:nvPr/>
        </p:nvSpPr>
        <p:spPr>
          <a:xfrm>
            <a:off x="4625975" y="4312285"/>
            <a:ext cx="323215" cy="19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7" name="楕円 66"/>
          <p:cNvSpPr/>
          <p:nvPr/>
        </p:nvSpPr>
        <p:spPr>
          <a:xfrm rot="5400000">
            <a:off x="3178175" y="3606800"/>
            <a:ext cx="1670050" cy="781685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8" name="楕円 67"/>
          <p:cNvSpPr/>
          <p:nvPr/>
        </p:nvSpPr>
        <p:spPr>
          <a:xfrm rot="5400000">
            <a:off x="4043045" y="3639185"/>
            <a:ext cx="1670050" cy="855980"/>
          </a:xfrm>
          <a:prstGeom prst="ellipse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9" name="テキストボックス 68"/>
          <p:cNvSpPr txBox="1"/>
          <p:nvPr/>
        </p:nvSpPr>
        <p:spPr>
          <a:xfrm>
            <a:off x="643255" y="5039360"/>
            <a:ext cx="5151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rgbClr val="FF0000"/>
                </a:solidFill>
              </a:rPr>
              <a:t>〇災害発生時に声かけ世帯単位で　互いに声</a:t>
            </a:r>
            <a:endParaRPr lang="ja-JP" altLang="en-US" sz="2000" b="1">
              <a:solidFill>
                <a:srgbClr val="FF0000"/>
              </a:solidFill>
            </a:endParaRPr>
          </a:p>
          <a:p>
            <a:r>
              <a:rPr lang="ja-JP" altLang="en-US" sz="2000" b="1">
                <a:solidFill>
                  <a:srgbClr val="FF0000"/>
                </a:solidFill>
              </a:rPr>
              <a:t>　をかけ合う。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70" name="テキストボックス 69"/>
          <p:cNvSpPr txBox="1"/>
          <p:nvPr/>
        </p:nvSpPr>
        <p:spPr>
          <a:xfrm>
            <a:off x="643255" y="5746115"/>
            <a:ext cx="5151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rgbClr val="FF0000"/>
                </a:solidFill>
              </a:rPr>
              <a:t>〇支援が必要なときに、尋ねて来た人に支援</a:t>
            </a:r>
            <a:endParaRPr lang="ja-JP" altLang="en-US" sz="2000" b="1">
              <a:solidFill>
                <a:srgbClr val="FF0000"/>
              </a:solidFill>
            </a:endParaRPr>
          </a:p>
          <a:p>
            <a:r>
              <a:rPr lang="ja-JP" altLang="en-US" sz="2000" b="1">
                <a:solidFill>
                  <a:srgbClr val="FF0000"/>
                </a:solidFill>
              </a:rPr>
              <a:t>　をお願いする。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71" name="角丸四角形 70"/>
          <p:cNvSpPr/>
          <p:nvPr/>
        </p:nvSpPr>
        <p:spPr>
          <a:xfrm rot="5400000">
            <a:off x="6339840" y="948690"/>
            <a:ext cx="5647690" cy="5534025"/>
          </a:xfrm>
          <a:prstGeom prst="roundRect">
            <a:avLst>
              <a:gd name="adj" fmla="val 966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73" name="テキストボックス 72"/>
          <p:cNvSpPr txBox="1"/>
          <p:nvPr/>
        </p:nvSpPr>
        <p:spPr>
          <a:xfrm>
            <a:off x="7106920" y="1095375"/>
            <a:ext cx="4362450" cy="457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ja-JP" altLang="en-US" sz="2400" b="1">
                <a:solidFill>
                  <a:srgbClr val="C00000"/>
                </a:solidFill>
              </a:rPr>
              <a:t>★避難行動要支援者への支援</a:t>
            </a:r>
            <a:endParaRPr lang="ja-JP" altLang="en-US" sz="2400" b="1">
              <a:solidFill>
                <a:srgbClr val="C00000"/>
              </a:solidFill>
            </a:endParaRPr>
          </a:p>
        </p:txBody>
      </p:sp>
      <p:sp>
        <p:nvSpPr>
          <p:cNvPr id="74" name="テキストボックス 73"/>
          <p:cNvSpPr txBox="1"/>
          <p:nvPr/>
        </p:nvSpPr>
        <p:spPr>
          <a:xfrm>
            <a:off x="6772910" y="2193290"/>
            <a:ext cx="5031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rgbClr val="FF0000"/>
                </a:solidFill>
              </a:rPr>
              <a:t>〇個別避難計画の作成（同意者のみ）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75" name="テキストボックス 74"/>
          <p:cNvSpPr txBox="1"/>
          <p:nvPr/>
        </p:nvSpPr>
        <p:spPr>
          <a:xfrm>
            <a:off x="7228840" y="2654300"/>
            <a:ext cx="424942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ja-JP" altLang="en-US" sz="2000" b="1">
                <a:solidFill>
                  <a:schemeClr val="tx1"/>
                </a:solidFill>
              </a:rPr>
              <a:t>・支援者の決定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76" name="テキストボックス 75"/>
          <p:cNvSpPr txBox="1"/>
          <p:nvPr/>
        </p:nvSpPr>
        <p:spPr>
          <a:xfrm>
            <a:off x="6772910" y="3867150"/>
            <a:ext cx="3366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rgbClr val="FF0000"/>
                </a:solidFill>
              </a:rPr>
              <a:t>〇支援活動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79" name="テキストボックス 78"/>
          <p:cNvSpPr txBox="1"/>
          <p:nvPr/>
        </p:nvSpPr>
        <p:spPr>
          <a:xfrm>
            <a:off x="7228840" y="4358005"/>
            <a:ext cx="334645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ja-JP" altLang="en-US" sz="2000" b="1">
                <a:solidFill>
                  <a:schemeClr val="tx1"/>
                </a:solidFill>
              </a:rPr>
              <a:t>・見守り活動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80" name="テキストボックス 79"/>
          <p:cNvSpPr txBox="1"/>
          <p:nvPr/>
        </p:nvSpPr>
        <p:spPr>
          <a:xfrm>
            <a:off x="7228840" y="4754245"/>
            <a:ext cx="334645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ja-JP" altLang="en-US" sz="2000" b="1">
                <a:solidFill>
                  <a:schemeClr val="tx1"/>
                </a:solidFill>
              </a:rPr>
              <a:t>・災害時の情報伝達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81" name="テキストボックス 80"/>
          <p:cNvSpPr txBox="1"/>
          <p:nvPr/>
        </p:nvSpPr>
        <p:spPr>
          <a:xfrm>
            <a:off x="6772910" y="1717675"/>
            <a:ext cx="5031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rgbClr val="FF0000"/>
                </a:solidFill>
              </a:rPr>
              <a:t>〇避難行動要支援者名簿登録（同意者のみ）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82" name="テキストボックス 81"/>
          <p:cNvSpPr txBox="1"/>
          <p:nvPr/>
        </p:nvSpPr>
        <p:spPr>
          <a:xfrm>
            <a:off x="7404735" y="3065780"/>
            <a:ext cx="424942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en-US" altLang="ja-JP" sz="2000" b="1">
                <a:solidFill>
                  <a:schemeClr val="tx1"/>
                </a:solidFill>
              </a:rPr>
              <a:t>※</a:t>
            </a:r>
            <a:r>
              <a:rPr lang="ja-JP" altLang="en-US" sz="2000" b="1">
                <a:solidFill>
                  <a:schemeClr val="tx1"/>
                </a:solidFill>
              </a:rPr>
              <a:t>家族以外で最低２名以上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83" name="テキストボックス 82"/>
          <p:cNvSpPr txBox="1"/>
          <p:nvPr/>
        </p:nvSpPr>
        <p:spPr>
          <a:xfrm>
            <a:off x="7228840" y="5199380"/>
            <a:ext cx="334645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ja-JP" altLang="en-US" sz="2000" b="1">
                <a:solidFill>
                  <a:schemeClr val="tx1"/>
                </a:solidFill>
              </a:rPr>
              <a:t>・避難時の支援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84" name="テキストボックス 83"/>
          <p:cNvSpPr txBox="1"/>
          <p:nvPr/>
        </p:nvSpPr>
        <p:spPr>
          <a:xfrm>
            <a:off x="7228840" y="5598160"/>
            <a:ext cx="334645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ja-JP" altLang="en-US" sz="2000" b="1">
                <a:solidFill>
                  <a:schemeClr val="tx1"/>
                </a:solidFill>
              </a:rPr>
              <a:t>・安否確認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85" name="テキストボックス 84"/>
          <p:cNvSpPr txBox="1"/>
          <p:nvPr/>
        </p:nvSpPr>
        <p:spPr>
          <a:xfrm>
            <a:off x="7228840" y="5996940"/>
            <a:ext cx="334645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ja-JP" altLang="en-US" sz="2000" b="1">
                <a:solidFill>
                  <a:schemeClr val="tx1"/>
                </a:solidFill>
              </a:rPr>
              <a:t>・防災訓練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2" name="テキストボックス 1"/>
          <p:cNvSpPr txBox="1"/>
          <p:nvPr/>
        </p:nvSpPr>
        <p:spPr>
          <a:xfrm>
            <a:off x="786765" y="1698625"/>
            <a:ext cx="203454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ja-JP" altLang="en-US" sz="2000" b="1">
                <a:solidFill>
                  <a:schemeClr val="tx1"/>
                </a:solidFill>
              </a:rPr>
              <a:t>【各地区の構成】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5" name="テキストボックス 4"/>
          <p:cNvSpPr txBox="1"/>
          <p:nvPr/>
        </p:nvSpPr>
        <p:spPr>
          <a:xfrm>
            <a:off x="3430905" y="2097405"/>
            <a:ext cx="85598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ja-JP" altLang="en-US" sz="2000" b="1">
                <a:solidFill>
                  <a:schemeClr val="tx1"/>
                </a:solidFill>
              </a:rPr>
              <a:t>（２班）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6" name="テキストボックス 5"/>
          <p:cNvSpPr txBox="1"/>
          <p:nvPr/>
        </p:nvSpPr>
        <p:spPr>
          <a:xfrm>
            <a:off x="1172210" y="2097405"/>
            <a:ext cx="85598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ja-JP" altLang="en-US" sz="2000" b="1">
                <a:solidFill>
                  <a:schemeClr val="tx1"/>
                </a:solidFill>
              </a:rPr>
              <a:t>（１班）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7" name="テキストボックス 6"/>
          <p:cNvSpPr txBox="1"/>
          <p:nvPr/>
        </p:nvSpPr>
        <p:spPr>
          <a:xfrm>
            <a:off x="7404735" y="3408045"/>
            <a:ext cx="452628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/>
            <a:r>
              <a:rPr lang="en-US" altLang="ja-JP" sz="2000" b="1">
                <a:solidFill>
                  <a:schemeClr val="tx1"/>
                </a:solidFill>
              </a:rPr>
              <a:t>※</a:t>
            </a:r>
            <a:r>
              <a:rPr lang="ja-JP" altLang="en-US" sz="2000" b="1">
                <a:solidFill>
                  <a:schemeClr val="tx1"/>
                </a:solidFill>
              </a:rPr>
              <a:t>同意しない人は、声かけ世帯で支援</a:t>
            </a:r>
            <a:endParaRPr lang="ja-JP" altLang="en-US" sz="2000" b="1">
              <a:solidFill>
                <a:schemeClr val="tx1"/>
              </a:solidFill>
            </a:endParaRPr>
          </a:p>
        </p:txBody>
      </p:sp>
      <p:sp>
        <p:nvSpPr>
          <p:cNvPr id="3" name="フローチャート：代替処理 2"/>
          <p:cNvSpPr/>
          <p:nvPr/>
        </p:nvSpPr>
        <p:spPr>
          <a:xfrm>
            <a:off x="2597150" y="162560"/>
            <a:ext cx="6954520" cy="619760"/>
          </a:xfrm>
          <a:prstGeom prst="flowChartAlternateProcess">
            <a:avLst/>
          </a:prstGeom>
          <a:pattFill prst="pct10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763520" y="277495"/>
            <a:ext cx="6336030" cy="390525"/>
          </a:xfrm>
        </p:spPr>
        <p:txBody>
          <a:bodyPr>
            <a:noAutofit/>
          </a:bodyPr>
          <a:p>
            <a:pPr algn="ctr"/>
            <a:r>
              <a:rPr lang="ja-JP" altLang="en-US" sz="2800" b="1">
                <a:solidFill>
                  <a:srgbClr val="C00000"/>
                </a:solidFill>
              </a:rPr>
              <a:t>飯野地域災害時要配慮者者　支援計画</a:t>
            </a:r>
            <a:endParaRPr lang="ja-JP" altLang="en-US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フローチャート：代替処理 4"/>
          <p:cNvSpPr/>
          <p:nvPr/>
        </p:nvSpPr>
        <p:spPr>
          <a:xfrm>
            <a:off x="3458845" y="131445"/>
            <a:ext cx="5594985" cy="619760"/>
          </a:xfrm>
          <a:prstGeom prst="flowChartAlternateProcess">
            <a:avLst/>
          </a:prstGeom>
          <a:pattFill prst="pct1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" name="タイトル 5"/>
          <p:cNvSpPr>
            <a:spLocks noGrp="1"/>
          </p:cNvSpPr>
          <p:nvPr/>
        </p:nvSpPr>
        <p:spPr>
          <a:xfrm>
            <a:off x="3573780" y="200660"/>
            <a:ext cx="5594985" cy="481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b="1">
                <a:solidFill>
                  <a:srgbClr val="C00000"/>
                </a:solidFill>
              </a:rPr>
              <a:t>飯野地域の紹介</a:t>
            </a:r>
            <a:endParaRPr lang="ja-JP" altLang="en-US" sz="2800" b="1">
              <a:solidFill>
                <a:srgbClr val="C00000"/>
              </a:solidFill>
            </a:endParaRPr>
          </a:p>
        </p:txBody>
      </p:sp>
      <p:pic>
        <p:nvPicPr>
          <p:cNvPr id="7" name="図形 6" descr="admi16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605" y="1393190"/>
            <a:ext cx="4142740" cy="3761740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 rot="1680000">
            <a:off x="3183890" y="1682115"/>
            <a:ext cx="253365" cy="15494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0" name="四角形吹き出し 9"/>
          <p:cNvSpPr/>
          <p:nvPr/>
        </p:nvSpPr>
        <p:spPr>
          <a:xfrm>
            <a:off x="2159000" y="887095"/>
            <a:ext cx="1299845" cy="370205"/>
          </a:xfrm>
          <a:prstGeom prst="wedgeRectCallout">
            <a:avLst>
              <a:gd name="adj1" fmla="val 37103"/>
              <a:gd name="adj2" fmla="val 1822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b="1">
                <a:solidFill>
                  <a:schemeClr val="tx1"/>
                </a:solidFill>
              </a:rPr>
              <a:t>飯野地域</a:t>
            </a:r>
            <a:endParaRPr lang="ja-JP" altLang="en-US" b="1">
              <a:solidFill>
                <a:schemeClr val="tx1"/>
              </a:solidFill>
            </a:endParaRPr>
          </a:p>
        </p:txBody>
      </p:sp>
      <p:pic>
        <p:nvPicPr>
          <p:cNvPr id="11" name="図形 10" descr="EPSON027"/>
          <p:cNvPicPr>
            <a:picLocks noChangeAspect="1"/>
          </p:cNvPicPr>
          <p:nvPr/>
        </p:nvPicPr>
        <p:blipFill>
          <a:blip r:embed="rId2"/>
          <a:srcRect l="24730" t="4520" r="10629" b="27728"/>
          <a:stretch>
            <a:fillRect/>
          </a:stretch>
        </p:blipFill>
        <p:spPr>
          <a:xfrm rot="16200000">
            <a:off x="6684645" y="467995"/>
            <a:ext cx="3810635" cy="5660390"/>
          </a:xfrm>
          <a:prstGeom prst="rect">
            <a:avLst/>
          </a:prstGeom>
        </p:spPr>
      </p:pic>
      <p:sp>
        <p:nvSpPr>
          <p:cNvPr id="12" name="楕円 11"/>
          <p:cNvSpPr/>
          <p:nvPr/>
        </p:nvSpPr>
        <p:spPr>
          <a:xfrm rot="2100000">
            <a:off x="6678295" y="3596005"/>
            <a:ext cx="3576320" cy="11684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3" name="楕円 12"/>
          <p:cNvSpPr/>
          <p:nvPr/>
        </p:nvSpPr>
        <p:spPr>
          <a:xfrm rot="2100000">
            <a:off x="8425180" y="3048000"/>
            <a:ext cx="2988945" cy="110807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4" name="楕円 13"/>
          <p:cNvSpPr/>
          <p:nvPr/>
        </p:nvSpPr>
        <p:spPr>
          <a:xfrm rot="18960000">
            <a:off x="6286500" y="2353310"/>
            <a:ext cx="810895" cy="93408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5" name="楕円 14"/>
          <p:cNvSpPr/>
          <p:nvPr/>
        </p:nvSpPr>
        <p:spPr>
          <a:xfrm rot="20460000">
            <a:off x="6951345" y="1434465"/>
            <a:ext cx="2272665" cy="151892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6" name="テキストボックス 15"/>
          <p:cNvSpPr txBox="1"/>
          <p:nvPr/>
        </p:nvSpPr>
        <p:spPr>
          <a:xfrm>
            <a:off x="412750" y="5320030"/>
            <a:ext cx="49961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/>
              <a:t>飯野地域（令和４年４月入善町住民基本台帳）</a:t>
            </a:r>
            <a:endParaRPr lang="ja-JP" altLang="en-US" b="1"/>
          </a:p>
        </p:txBody>
      </p:sp>
      <p:sp>
        <p:nvSpPr>
          <p:cNvPr id="17" name="テキストボックス 16"/>
          <p:cNvSpPr txBox="1"/>
          <p:nvPr/>
        </p:nvSpPr>
        <p:spPr>
          <a:xfrm>
            <a:off x="1035685" y="5685790"/>
            <a:ext cx="2423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/>
              <a:t>・世帯数：</a:t>
            </a:r>
            <a:r>
              <a:rPr lang="en-US" altLang="ja-JP" b="1"/>
              <a:t>1,609</a:t>
            </a:r>
            <a:r>
              <a:rPr lang="ja-JP" altLang="en-US" b="1"/>
              <a:t>世帯</a:t>
            </a:r>
            <a:endParaRPr lang="ja-JP" altLang="en-US" b="1"/>
          </a:p>
        </p:txBody>
      </p:sp>
      <p:sp>
        <p:nvSpPr>
          <p:cNvPr id="18" name="テキストボックス 17"/>
          <p:cNvSpPr txBox="1"/>
          <p:nvPr/>
        </p:nvSpPr>
        <p:spPr>
          <a:xfrm>
            <a:off x="1035685" y="6054090"/>
            <a:ext cx="4462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/>
              <a:t>・人口：男</a:t>
            </a:r>
            <a:r>
              <a:rPr lang="en-US" altLang="ja-JP" b="1"/>
              <a:t>2,141</a:t>
            </a:r>
            <a:r>
              <a:rPr lang="ja-JP" altLang="en-US" b="1"/>
              <a:t>人、女</a:t>
            </a:r>
            <a:r>
              <a:rPr lang="en-US" altLang="ja-JP" b="1"/>
              <a:t>2,263</a:t>
            </a:r>
            <a:r>
              <a:rPr lang="ja-JP" altLang="en-US" b="1"/>
              <a:t>人　計</a:t>
            </a:r>
            <a:r>
              <a:rPr lang="en-US" altLang="ja-JP" b="1"/>
              <a:t>4,404</a:t>
            </a:r>
            <a:r>
              <a:rPr lang="ja-JP" altLang="en-US" b="1"/>
              <a:t>人</a:t>
            </a:r>
            <a:endParaRPr lang="ja-JP" altLang="en-US" b="1"/>
          </a:p>
        </p:txBody>
      </p:sp>
      <p:sp>
        <p:nvSpPr>
          <p:cNvPr id="19" name="テキストボックス 18"/>
          <p:cNvSpPr txBox="1"/>
          <p:nvPr/>
        </p:nvSpPr>
        <p:spPr>
          <a:xfrm>
            <a:off x="1035685" y="6395085"/>
            <a:ext cx="4462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/>
              <a:t>・高齢化率：</a:t>
            </a:r>
            <a:r>
              <a:rPr lang="en-US" altLang="ja-JP" b="1"/>
              <a:t>36.7</a:t>
            </a:r>
            <a:r>
              <a:rPr lang="ja-JP" altLang="en-US" b="1"/>
              <a:t>％（</a:t>
            </a:r>
            <a:r>
              <a:rPr lang="en-US" altLang="ja-JP" b="1"/>
              <a:t>65</a:t>
            </a:r>
            <a:r>
              <a:rPr lang="ja-JP" altLang="en-US" b="1"/>
              <a:t>歳以上）</a:t>
            </a:r>
            <a:endParaRPr lang="ja-JP" altLang="en-US" b="1"/>
          </a:p>
        </p:txBody>
      </p:sp>
      <p:sp>
        <p:nvSpPr>
          <p:cNvPr id="20" name="テキストボックス 19"/>
          <p:cNvSpPr txBox="1"/>
          <p:nvPr/>
        </p:nvSpPr>
        <p:spPr>
          <a:xfrm>
            <a:off x="5585460" y="5322570"/>
            <a:ext cx="18630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/>
              <a:t>飯野地域の構成</a:t>
            </a:r>
            <a:endParaRPr lang="ja-JP" altLang="en-US" b="1"/>
          </a:p>
        </p:txBody>
      </p:sp>
      <p:sp>
        <p:nvSpPr>
          <p:cNvPr id="21" name="四角形吹き出し 20"/>
          <p:cNvSpPr/>
          <p:nvPr/>
        </p:nvSpPr>
        <p:spPr>
          <a:xfrm>
            <a:off x="7130415" y="862330"/>
            <a:ext cx="723900" cy="370205"/>
          </a:xfrm>
          <a:prstGeom prst="wedgeRectCallout">
            <a:avLst>
              <a:gd name="adj1" fmla="val 77982"/>
              <a:gd name="adj2" fmla="val 23799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b="1">
                <a:solidFill>
                  <a:schemeClr val="tx1"/>
                </a:solidFill>
              </a:rPr>
              <a:t>４班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22" name="四角形吹き出し 21"/>
          <p:cNvSpPr/>
          <p:nvPr/>
        </p:nvSpPr>
        <p:spPr>
          <a:xfrm>
            <a:off x="4881245" y="1887855"/>
            <a:ext cx="723900" cy="370840"/>
          </a:xfrm>
          <a:prstGeom prst="wedgeRectCallout">
            <a:avLst>
              <a:gd name="adj1" fmla="val 147368"/>
              <a:gd name="adj2" fmla="val 1544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b="1">
                <a:solidFill>
                  <a:schemeClr val="tx1"/>
                </a:solidFill>
              </a:rPr>
              <a:t>３班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23" name="四角形吹き出し 22"/>
          <p:cNvSpPr/>
          <p:nvPr/>
        </p:nvSpPr>
        <p:spPr>
          <a:xfrm>
            <a:off x="10433685" y="2516505"/>
            <a:ext cx="723900" cy="370205"/>
          </a:xfrm>
          <a:prstGeom prst="wedgeRectCallout">
            <a:avLst>
              <a:gd name="adj1" fmla="val -117982"/>
              <a:gd name="adj2" fmla="val 23799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b="1">
                <a:solidFill>
                  <a:schemeClr val="tx1"/>
                </a:solidFill>
              </a:rPr>
              <a:t>１班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24" name="四角形吹き出し 23"/>
          <p:cNvSpPr/>
          <p:nvPr/>
        </p:nvSpPr>
        <p:spPr>
          <a:xfrm>
            <a:off x="6329680" y="4290060"/>
            <a:ext cx="723900" cy="370205"/>
          </a:xfrm>
          <a:prstGeom prst="wedgeRectCallout">
            <a:avLst>
              <a:gd name="adj1" fmla="val 112719"/>
              <a:gd name="adj2" fmla="val -22101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b="1">
                <a:solidFill>
                  <a:schemeClr val="tx1"/>
                </a:solidFill>
              </a:rPr>
              <a:t>２班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25" name="四角形吹き出し 24"/>
          <p:cNvSpPr/>
          <p:nvPr/>
        </p:nvSpPr>
        <p:spPr>
          <a:xfrm>
            <a:off x="4726305" y="3088640"/>
            <a:ext cx="1033780" cy="370205"/>
          </a:xfrm>
          <a:prstGeom prst="wedgeRectCallout">
            <a:avLst>
              <a:gd name="adj1" fmla="val 121253"/>
              <a:gd name="adj2" fmla="val 824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b="1">
                <a:solidFill>
                  <a:schemeClr val="tx1"/>
                </a:solidFill>
              </a:rPr>
              <a:t>黒部川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26" name="四角形吹き出し 25"/>
          <p:cNvSpPr/>
          <p:nvPr/>
        </p:nvSpPr>
        <p:spPr>
          <a:xfrm>
            <a:off x="4991735" y="887095"/>
            <a:ext cx="1033780" cy="370205"/>
          </a:xfrm>
          <a:prstGeom prst="wedgeRectCallout">
            <a:avLst>
              <a:gd name="adj1" fmla="val 89803"/>
              <a:gd name="adj2" fmla="val 20214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b="1">
                <a:solidFill>
                  <a:schemeClr val="tx1"/>
                </a:solidFill>
              </a:rPr>
              <a:t>日本海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27" name="テキストボックス 26"/>
          <p:cNvSpPr txBox="1"/>
          <p:nvPr/>
        </p:nvSpPr>
        <p:spPr>
          <a:xfrm>
            <a:off x="5816600" y="5690870"/>
            <a:ext cx="295592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/>
              <a:t>・地区単位：１～４班</a:t>
            </a:r>
            <a:endParaRPr lang="ja-JP" altLang="en-US" b="1"/>
          </a:p>
        </p:txBody>
      </p:sp>
      <p:sp>
        <p:nvSpPr>
          <p:cNvPr id="28" name="テキストボックス 27"/>
          <p:cNvSpPr txBox="1"/>
          <p:nvPr/>
        </p:nvSpPr>
        <p:spPr>
          <a:xfrm>
            <a:off x="5850890" y="6056630"/>
            <a:ext cx="331787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/>
              <a:t>・飯野地域全地区数：２８地区</a:t>
            </a:r>
            <a:endParaRPr lang="ja-JP" altLang="en-US" b="1"/>
          </a:p>
        </p:txBody>
      </p:sp>
      <p:sp>
        <p:nvSpPr>
          <p:cNvPr id="29" name="テキストボックス 28"/>
          <p:cNvSpPr txBox="1"/>
          <p:nvPr/>
        </p:nvSpPr>
        <p:spPr>
          <a:xfrm>
            <a:off x="9168765" y="5322570"/>
            <a:ext cx="18630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/>
              <a:t>飯野地域の特色</a:t>
            </a:r>
            <a:endParaRPr lang="ja-JP" altLang="en-US" b="1"/>
          </a:p>
        </p:txBody>
      </p:sp>
      <p:sp>
        <p:nvSpPr>
          <p:cNvPr id="30" name="テキストボックス 29"/>
          <p:cNvSpPr txBox="1"/>
          <p:nvPr/>
        </p:nvSpPr>
        <p:spPr>
          <a:xfrm>
            <a:off x="9409430" y="5690870"/>
            <a:ext cx="255714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/>
              <a:t>・農業、漁業が中心</a:t>
            </a:r>
            <a:endParaRPr lang="ja-JP" altLang="en-US" b="1"/>
          </a:p>
        </p:txBody>
      </p:sp>
      <p:sp>
        <p:nvSpPr>
          <p:cNvPr id="31" name="テキストボックス 30"/>
          <p:cNvSpPr txBox="1"/>
          <p:nvPr/>
        </p:nvSpPr>
        <p:spPr>
          <a:xfrm>
            <a:off x="9409430" y="6029325"/>
            <a:ext cx="267271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/>
              <a:t>・入善ジャンボスイカ生産</a:t>
            </a:r>
            <a:endParaRPr lang="ja-JP" altLang="en-US" b="1"/>
          </a:p>
        </p:txBody>
      </p:sp>
      <p:sp>
        <p:nvSpPr>
          <p:cNvPr id="33" name="角丸四角形 32"/>
          <p:cNvSpPr/>
          <p:nvPr/>
        </p:nvSpPr>
        <p:spPr>
          <a:xfrm>
            <a:off x="9291320" y="2753360"/>
            <a:ext cx="118110" cy="13335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4" name="四角形吹き出し 33"/>
          <p:cNvSpPr/>
          <p:nvPr/>
        </p:nvSpPr>
        <p:spPr>
          <a:xfrm>
            <a:off x="9409430" y="1651000"/>
            <a:ext cx="1388110" cy="370205"/>
          </a:xfrm>
          <a:prstGeom prst="wedgeRectCallout">
            <a:avLst>
              <a:gd name="adj1" fmla="val -53132"/>
              <a:gd name="adj2" fmla="val 2501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b="1">
                <a:solidFill>
                  <a:schemeClr val="tx1"/>
                </a:solidFill>
              </a:rPr>
              <a:t>飯野公民館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11525250" y="6395085"/>
            <a:ext cx="556260" cy="365125"/>
          </a:xfrm>
        </p:spPr>
        <p:txBody>
          <a:bodyPr/>
          <a:p>
            <a:fld id="{F8D8928E-AA9A-4D89-BC1F-A2C05AB4BD92}" type="slidenum">
              <a:rPr kumimoji="1" lang="ja-JP" altLang="en-US" sz="2000" smtClean="0"/>
            </a:fld>
            <a:endParaRPr kumimoji="1" lang="ja-JP" alt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角丸四角形 18"/>
          <p:cNvSpPr/>
          <p:nvPr/>
        </p:nvSpPr>
        <p:spPr>
          <a:xfrm>
            <a:off x="6349365" y="2887345"/>
            <a:ext cx="4093210" cy="428625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6313805" y="1121410"/>
            <a:ext cx="4093210" cy="428625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1149985" y="1105535"/>
            <a:ext cx="3472180" cy="428625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5" name="フローチャート：代替処理 4"/>
          <p:cNvSpPr/>
          <p:nvPr/>
        </p:nvSpPr>
        <p:spPr>
          <a:xfrm>
            <a:off x="3458845" y="131445"/>
            <a:ext cx="5594985" cy="619760"/>
          </a:xfrm>
          <a:prstGeom prst="flowChartAlternateProcess">
            <a:avLst/>
          </a:prstGeom>
          <a:pattFill prst="pct1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" name="タイトル 5"/>
          <p:cNvSpPr>
            <a:spLocks noGrp="1"/>
          </p:cNvSpPr>
          <p:nvPr/>
        </p:nvSpPr>
        <p:spPr>
          <a:xfrm>
            <a:off x="3458845" y="200660"/>
            <a:ext cx="5594985" cy="481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b="1">
                <a:solidFill>
                  <a:srgbClr val="C00000"/>
                </a:solidFill>
              </a:rPr>
              <a:t>飯野地域の過去の災害</a:t>
            </a:r>
            <a:endParaRPr lang="ja-JP" altLang="en-US" sz="2800" b="1">
              <a:solidFill>
                <a:srgbClr val="C00000"/>
              </a:solidFill>
            </a:endParaRPr>
          </a:p>
        </p:txBody>
      </p:sp>
      <p:pic>
        <p:nvPicPr>
          <p:cNvPr id="2" name="コンテンツプレースホルダ 1" descr="0409_kurobe_02_0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183130" y="1660525"/>
            <a:ext cx="2527935" cy="1631315"/>
          </a:xfrm>
          <a:prstGeom prst="rect">
            <a:avLst/>
          </a:prstGeom>
        </p:spPr>
      </p:pic>
      <p:pic>
        <p:nvPicPr>
          <p:cNvPr id="3" name="コンテンツプレースホルダ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550" y="3291840"/>
            <a:ext cx="2661285" cy="2048510"/>
          </a:xfrm>
          <a:prstGeom prst="rect">
            <a:avLst/>
          </a:prstGeom>
        </p:spPr>
      </p:pic>
      <p:sp>
        <p:nvSpPr>
          <p:cNvPr id="20" name="テキストボックス 19"/>
          <p:cNvSpPr txBox="1"/>
          <p:nvPr/>
        </p:nvSpPr>
        <p:spPr>
          <a:xfrm>
            <a:off x="1358900" y="1137920"/>
            <a:ext cx="33521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rgbClr val="C00000"/>
                </a:solidFill>
              </a:rPr>
              <a:t>昭和４４年８月　黒部川洪水</a:t>
            </a:r>
            <a:endParaRPr lang="ja-JP" altLang="en-US" sz="2000" b="1">
              <a:solidFill>
                <a:srgbClr val="C00000"/>
              </a:solidFill>
            </a:endParaRPr>
          </a:p>
        </p:txBody>
      </p:sp>
      <p:sp>
        <p:nvSpPr>
          <p:cNvPr id="7" name="テキストボックス 6"/>
          <p:cNvSpPr txBox="1"/>
          <p:nvPr/>
        </p:nvSpPr>
        <p:spPr>
          <a:xfrm>
            <a:off x="6384925" y="1137285"/>
            <a:ext cx="409321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rgbClr val="C00000"/>
                </a:solidFill>
              </a:rPr>
              <a:t>昭和４５年１月　芦崎地区高波被害</a:t>
            </a:r>
            <a:endParaRPr lang="ja-JP" altLang="en-US" sz="2000" b="1">
              <a:solidFill>
                <a:srgbClr val="C00000"/>
              </a:solidFill>
            </a:endParaRPr>
          </a:p>
        </p:txBody>
      </p:sp>
      <p:sp>
        <p:nvSpPr>
          <p:cNvPr id="8" name="テキストボックス 7"/>
          <p:cNvSpPr txBox="1"/>
          <p:nvPr/>
        </p:nvSpPr>
        <p:spPr>
          <a:xfrm>
            <a:off x="1539875" y="5467350"/>
            <a:ext cx="3431540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/>
              <a:t>・氾濫面積：</a:t>
            </a:r>
            <a:r>
              <a:rPr lang="en-US" altLang="ja-JP" b="1"/>
              <a:t>1,050ha</a:t>
            </a:r>
            <a:endParaRPr lang="en-US" altLang="ja-JP" b="1"/>
          </a:p>
          <a:p>
            <a:r>
              <a:rPr lang="ja-JP" altLang="en-US" b="1"/>
              <a:t>・床下浸水：</a:t>
            </a:r>
            <a:r>
              <a:rPr lang="en-US" altLang="ja-JP" b="1"/>
              <a:t>410</a:t>
            </a:r>
            <a:r>
              <a:rPr lang="ja-JP" altLang="en-US" b="1"/>
              <a:t>戸</a:t>
            </a:r>
            <a:endParaRPr lang="ja-JP" altLang="en-US" b="1"/>
          </a:p>
          <a:p>
            <a:r>
              <a:rPr lang="ja-JP" altLang="en-US" b="1"/>
              <a:t>・被害総額：</a:t>
            </a:r>
            <a:r>
              <a:rPr lang="en-US" altLang="ja-JP" b="1"/>
              <a:t>51</a:t>
            </a:r>
            <a:r>
              <a:rPr lang="ja-JP" altLang="en-US" b="1"/>
              <a:t>億円（１市３町）</a:t>
            </a:r>
            <a:endParaRPr lang="ja-JP" altLang="en-US" b="1"/>
          </a:p>
        </p:txBody>
      </p:sp>
      <p:sp>
        <p:nvSpPr>
          <p:cNvPr id="9" name="テキストボックス 8"/>
          <p:cNvSpPr txBox="1"/>
          <p:nvPr/>
        </p:nvSpPr>
        <p:spPr>
          <a:xfrm>
            <a:off x="6384925" y="1752600"/>
            <a:ext cx="4022090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/>
              <a:t>・負傷者：</a:t>
            </a:r>
            <a:r>
              <a:rPr lang="en-US" altLang="ja-JP" b="1"/>
              <a:t>4</a:t>
            </a:r>
            <a:r>
              <a:rPr lang="ja-JP" altLang="en-US" b="1"/>
              <a:t>名　　　　・住宅半壊：</a:t>
            </a:r>
            <a:r>
              <a:rPr lang="en-US" altLang="ja-JP" b="1"/>
              <a:t>3</a:t>
            </a:r>
            <a:r>
              <a:rPr lang="ja-JP" altLang="en-US" b="1"/>
              <a:t>戸</a:t>
            </a:r>
            <a:endParaRPr lang="ja-JP" altLang="en-US" b="1"/>
          </a:p>
          <a:p>
            <a:r>
              <a:rPr lang="ja-JP" altLang="en-US" b="1"/>
              <a:t>・住宅浸水：</a:t>
            </a:r>
            <a:r>
              <a:rPr lang="en-US" altLang="ja-JP" b="1"/>
              <a:t>144</a:t>
            </a:r>
            <a:r>
              <a:rPr lang="ja-JP" altLang="en-US" b="1"/>
              <a:t>戸　・堤防決壊：</a:t>
            </a:r>
            <a:r>
              <a:rPr lang="en-US" altLang="ja-JP" b="1"/>
              <a:t>14</a:t>
            </a:r>
            <a:r>
              <a:rPr lang="ja-JP" altLang="en-US" b="1"/>
              <a:t>箇所</a:t>
            </a:r>
            <a:endParaRPr lang="ja-JP" altLang="en-US" b="1"/>
          </a:p>
          <a:p>
            <a:r>
              <a:rPr lang="ja-JP" altLang="en-US" b="1"/>
              <a:t>・井戸が長期間使用不可</a:t>
            </a:r>
            <a:endParaRPr lang="ja-JP" altLang="en-US" b="1"/>
          </a:p>
        </p:txBody>
      </p:sp>
      <p:sp>
        <p:nvSpPr>
          <p:cNvPr id="10" name="テキストボックス 9"/>
          <p:cNvSpPr txBox="1"/>
          <p:nvPr/>
        </p:nvSpPr>
        <p:spPr>
          <a:xfrm>
            <a:off x="6384925" y="2903855"/>
            <a:ext cx="409321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000" b="1">
                <a:solidFill>
                  <a:srgbClr val="C00000"/>
                </a:solidFill>
              </a:rPr>
              <a:t>平成２０年２月　芦崎地区高波被害</a:t>
            </a:r>
            <a:endParaRPr lang="ja-JP" altLang="en-US" sz="2000" b="1">
              <a:solidFill>
                <a:srgbClr val="C00000"/>
              </a:solidFill>
            </a:endParaRPr>
          </a:p>
        </p:txBody>
      </p:sp>
      <p:pic>
        <p:nvPicPr>
          <p:cNvPr id="4" name="コンテンツプレースホルダ 8" descr="takanami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830" y="3533140"/>
            <a:ext cx="2514600" cy="1673860"/>
          </a:xfrm>
          <a:prstGeom prst="rect">
            <a:avLst/>
          </a:prstGeom>
        </p:spPr>
      </p:pic>
      <p:pic>
        <p:nvPicPr>
          <p:cNvPr id="11" name="図形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190" y="3542665"/>
            <a:ext cx="2647950" cy="135001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楕円 13"/>
          <p:cNvSpPr/>
          <p:nvPr/>
        </p:nvSpPr>
        <p:spPr>
          <a:xfrm rot="17820000">
            <a:off x="1532255" y="2921000"/>
            <a:ext cx="810895" cy="163449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2" name="四角形吹き出し 11"/>
          <p:cNvSpPr/>
          <p:nvPr/>
        </p:nvSpPr>
        <p:spPr>
          <a:xfrm>
            <a:off x="540385" y="2417445"/>
            <a:ext cx="1299845" cy="370205"/>
          </a:xfrm>
          <a:prstGeom prst="wedgeRectCallout">
            <a:avLst>
              <a:gd name="adj1" fmla="val 30312"/>
              <a:gd name="adj2" fmla="val 2018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b="1">
                <a:solidFill>
                  <a:schemeClr val="tx1"/>
                </a:solidFill>
              </a:rPr>
              <a:t>飯野地域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13" name="テキストボックス 12"/>
          <p:cNvSpPr txBox="1"/>
          <p:nvPr/>
        </p:nvSpPr>
        <p:spPr>
          <a:xfrm>
            <a:off x="6384925" y="5340350"/>
            <a:ext cx="4831715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/>
              <a:t>・死者：</a:t>
            </a:r>
            <a:r>
              <a:rPr lang="en-US" altLang="ja-JP" b="1"/>
              <a:t>1</a:t>
            </a:r>
            <a:r>
              <a:rPr lang="ja-JP" altLang="en-US" b="1"/>
              <a:t>名　　　　　・重傷者：</a:t>
            </a:r>
            <a:r>
              <a:rPr lang="en-US" altLang="ja-JP" b="1"/>
              <a:t>1</a:t>
            </a:r>
            <a:r>
              <a:rPr lang="ja-JP" altLang="en-US" b="1"/>
              <a:t>名　</a:t>
            </a:r>
            <a:endParaRPr lang="ja-JP" altLang="en-US" b="1"/>
          </a:p>
          <a:p>
            <a:r>
              <a:rPr lang="ja-JP" altLang="en-US" b="1"/>
              <a:t>・軽症者：</a:t>
            </a:r>
            <a:r>
              <a:rPr lang="en-US" altLang="ja-JP" b="1"/>
              <a:t>14</a:t>
            </a:r>
            <a:r>
              <a:rPr lang="ja-JP" altLang="en-US" b="1"/>
              <a:t>名　　　・床上浸水：</a:t>
            </a:r>
            <a:r>
              <a:rPr lang="en-US" altLang="ja-JP" b="1"/>
              <a:t>47</a:t>
            </a:r>
            <a:r>
              <a:rPr lang="ja-JP" altLang="en-US" b="1"/>
              <a:t>戸　　</a:t>
            </a:r>
            <a:endParaRPr lang="ja-JP" altLang="en-US" b="1"/>
          </a:p>
          <a:p>
            <a:r>
              <a:rPr lang="ja-JP" altLang="en-US" b="1"/>
              <a:t>・床下浸水：</a:t>
            </a:r>
            <a:r>
              <a:rPr lang="en-US" altLang="ja-JP" b="1"/>
              <a:t>72</a:t>
            </a:r>
            <a:r>
              <a:rPr lang="ja-JP" altLang="en-US" b="1"/>
              <a:t>戸</a:t>
            </a:r>
            <a:endParaRPr lang="ja-JP" altLang="en-US" b="1"/>
          </a:p>
        </p:txBody>
      </p:sp>
      <p:sp>
        <p:nvSpPr>
          <p:cNvPr id="15" name="テキストボックス 14"/>
          <p:cNvSpPr txBox="1"/>
          <p:nvPr/>
        </p:nvSpPr>
        <p:spPr>
          <a:xfrm>
            <a:off x="7068820" y="6384925"/>
            <a:ext cx="425577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ja-JP" b="1"/>
              <a:t>※</a:t>
            </a:r>
            <a:r>
              <a:rPr lang="ja-JP" altLang="en-US" b="1"/>
              <a:t>写真は、インターネット記事より抜粋</a:t>
            </a:r>
            <a:endParaRPr lang="ja-JP" altLang="en-US" b="1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>
          <a:xfrm>
            <a:off x="11568430" y="6384925"/>
            <a:ext cx="488950" cy="365125"/>
          </a:xfrm>
        </p:spPr>
        <p:txBody>
          <a:bodyPr/>
          <a:p>
            <a:fld id="{F8D8928E-AA9A-4D89-BC1F-A2C05AB4BD92}" type="slidenum">
              <a:rPr kumimoji="1" lang="ja-JP" altLang="en-US" sz="2000" smtClean="0"/>
            </a:fld>
            <a:endParaRPr kumimoji="1" lang="ja-JP" altLang="en-US" sz="2000"/>
          </a:p>
        </p:txBody>
      </p:sp>
      <p:sp>
        <p:nvSpPr>
          <p:cNvPr id="18" name="四角形吹き出し 17"/>
          <p:cNvSpPr/>
          <p:nvPr/>
        </p:nvSpPr>
        <p:spPr>
          <a:xfrm>
            <a:off x="3573780" y="4032250"/>
            <a:ext cx="2049145" cy="370205"/>
          </a:xfrm>
          <a:prstGeom prst="wedgeRectCallout">
            <a:avLst>
              <a:gd name="adj1" fmla="val -58397"/>
              <a:gd name="adj2" fmla="val 22581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b="1">
                <a:solidFill>
                  <a:srgbClr val="FF0000"/>
                </a:solidFill>
              </a:rPr>
              <a:t>黒部川堤防決壊</a:t>
            </a:r>
            <a:endParaRPr lang="ja-JP" altLang="en-US" b="1">
              <a:solidFill>
                <a:srgbClr val="FF0000"/>
              </a:solidFill>
            </a:endParaRPr>
          </a:p>
        </p:txBody>
      </p:sp>
      <p:sp>
        <p:nvSpPr>
          <p:cNvPr id="22" name="四角形吹き出し 21"/>
          <p:cNvSpPr/>
          <p:nvPr/>
        </p:nvSpPr>
        <p:spPr>
          <a:xfrm>
            <a:off x="4205605" y="5097145"/>
            <a:ext cx="2108200" cy="370205"/>
          </a:xfrm>
          <a:prstGeom prst="wedgeRectCallout">
            <a:avLst>
              <a:gd name="adj1" fmla="val 60361"/>
              <a:gd name="adj2" fmla="val -2412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b="1">
                <a:solidFill>
                  <a:srgbClr val="FF0000"/>
                </a:solidFill>
              </a:rPr>
              <a:t>寄り回り波（高波）</a:t>
            </a:r>
            <a:endParaRPr lang="ja-JP" altLang="en-US" b="1">
              <a:solidFill>
                <a:srgbClr val="FF0000"/>
              </a:solidFill>
            </a:endParaRPr>
          </a:p>
        </p:txBody>
      </p:sp>
      <p:sp>
        <p:nvSpPr>
          <p:cNvPr id="24" name="爆発1 23"/>
          <p:cNvSpPr/>
          <p:nvPr/>
        </p:nvSpPr>
        <p:spPr>
          <a:xfrm>
            <a:off x="3225800" y="4892675"/>
            <a:ext cx="347980" cy="408940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11817350" y="6415405"/>
            <a:ext cx="304800" cy="365125"/>
          </a:xfrm>
        </p:spPr>
        <p:txBody>
          <a:bodyPr/>
          <a:p>
            <a:fld id="{F8D8928E-AA9A-4D89-BC1F-A2C05AB4BD92}" type="slidenum">
              <a:rPr kumimoji="1" lang="ja-JP" altLang="en-US" sz="2000" smtClean="0"/>
            </a:fld>
            <a:endParaRPr kumimoji="1" lang="ja-JP" altLang="en-US" sz="2000"/>
          </a:p>
        </p:txBody>
      </p:sp>
      <p:sp>
        <p:nvSpPr>
          <p:cNvPr id="5" name="フローチャート：代替処理 4"/>
          <p:cNvSpPr/>
          <p:nvPr/>
        </p:nvSpPr>
        <p:spPr>
          <a:xfrm>
            <a:off x="3458845" y="131445"/>
            <a:ext cx="5594985" cy="619760"/>
          </a:xfrm>
          <a:prstGeom prst="flowChartAlternateProcess">
            <a:avLst/>
          </a:prstGeom>
          <a:pattFill prst="pct1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" name="タイトル 5"/>
          <p:cNvSpPr>
            <a:spLocks noGrp="1"/>
          </p:cNvSpPr>
          <p:nvPr/>
        </p:nvSpPr>
        <p:spPr>
          <a:xfrm>
            <a:off x="3573780" y="200660"/>
            <a:ext cx="5594985" cy="481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b="1">
                <a:solidFill>
                  <a:srgbClr val="C00000"/>
                </a:solidFill>
              </a:rPr>
              <a:t>飯野地域の防災活動の経緯</a:t>
            </a:r>
            <a:endParaRPr lang="ja-JP" altLang="en-US" sz="2800" b="1">
              <a:solidFill>
                <a:srgbClr val="C00000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163320" y="1017270"/>
            <a:ext cx="0" cy="5527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ボックス 15"/>
          <p:cNvSpPr txBox="1"/>
          <p:nvPr/>
        </p:nvSpPr>
        <p:spPr>
          <a:xfrm>
            <a:off x="43180" y="1017270"/>
            <a:ext cx="12084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平成１３年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8" name="テキストボックス 7"/>
          <p:cNvSpPr txBox="1"/>
          <p:nvPr/>
        </p:nvSpPr>
        <p:spPr>
          <a:xfrm>
            <a:off x="1194435" y="1017270"/>
            <a:ext cx="35579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・飯野地区自主防災組織の発足</a:t>
            </a:r>
            <a:endParaRPr lang="ja-JP" altLang="en-US" b="1">
              <a:solidFill>
                <a:schemeClr val="tx1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6256655" y="1355725"/>
            <a:ext cx="5080" cy="5188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ボックス 9"/>
          <p:cNvSpPr txBox="1"/>
          <p:nvPr/>
        </p:nvSpPr>
        <p:spPr>
          <a:xfrm>
            <a:off x="43180" y="1383030"/>
            <a:ext cx="12084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平成２０年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11" name="テキストボックス 10"/>
          <p:cNvSpPr txBox="1"/>
          <p:nvPr/>
        </p:nvSpPr>
        <p:spPr>
          <a:xfrm>
            <a:off x="1194435" y="1383030"/>
            <a:ext cx="35579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</a:t>
            </a:r>
            <a:r>
              <a:rPr lang="ja-JP" altLang="en-US" b="1">
                <a:solidFill>
                  <a:srgbClr val="00B0F0"/>
                </a:solidFill>
              </a:rPr>
              <a:t>芦崎地区高波災害の発生</a:t>
            </a:r>
            <a:endParaRPr lang="ja-JP" altLang="en-US" b="1">
              <a:solidFill>
                <a:srgbClr val="00B0F0"/>
              </a:solidFill>
            </a:endParaRPr>
          </a:p>
        </p:txBody>
      </p:sp>
      <p:sp>
        <p:nvSpPr>
          <p:cNvPr id="12" name="テキストボックス 11"/>
          <p:cNvSpPr txBox="1"/>
          <p:nvPr/>
        </p:nvSpPr>
        <p:spPr>
          <a:xfrm>
            <a:off x="1393190" y="1838325"/>
            <a:ext cx="443674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rgbClr val="FF0000"/>
                </a:solidFill>
              </a:rPr>
              <a:t>活動の停滞、組織の存在も忘れがちな状態</a:t>
            </a:r>
            <a:endParaRPr lang="ja-JP" altLang="en-US" b="1">
              <a:solidFill>
                <a:srgbClr val="FF0000"/>
              </a:solidFill>
            </a:endParaRPr>
          </a:p>
        </p:txBody>
      </p:sp>
      <p:sp>
        <p:nvSpPr>
          <p:cNvPr id="13" name="テキストボックス 12"/>
          <p:cNvSpPr txBox="1"/>
          <p:nvPr/>
        </p:nvSpPr>
        <p:spPr>
          <a:xfrm>
            <a:off x="293370" y="2668905"/>
            <a:ext cx="95821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ja-JP" altLang="en-US" b="1">
                <a:solidFill>
                  <a:schemeClr val="tx1"/>
                </a:solidFill>
              </a:rPr>
              <a:t>　　４月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14" name="テキストボックス 13"/>
          <p:cNvSpPr txBox="1"/>
          <p:nvPr/>
        </p:nvSpPr>
        <p:spPr>
          <a:xfrm>
            <a:off x="1193800" y="2668905"/>
            <a:ext cx="42310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・飯野地域の防災組織の再編成会議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15" name="テキストボックス 14"/>
          <p:cNvSpPr txBox="1"/>
          <p:nvPr/>
        </p:nvSpPr>
        <p:spPr>
          <a:xfrm>
            <a:off x="1568450" y="3034665"/>
            <a:ext cx="452818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防災士４名、公民館館長、区長会長の６名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17" name="テキストボックス 16"/>
          <p:cNvSpPr txBox="1"/>
          <p:nvPr/>
        </p:nvSpPr>
        <p:spPr>
          <a:xfrm>
            <a:off x="397510" y="3400425"/>
            <a:ext cx="76581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ja-JP" altLang="en-US" b="1">
                <a:solidFill>
                  <a:schemeClr val="tx1"/>
                </a:solidFill>
              </a:rPr>
              <a:t>５月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18" name="テキストボックス 17"/>
          <p:cNvSpPr txBox="1"/>
          <p:nvPr/>
        </p:nvSpPr>
        <p:spPr>
          <a:xfrm>
            <a:off x="1193165" y="3400425"/>
            <a:ext cx="42310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・飯野地域防災協議会開催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19" name="テキストボックス 18"/>
          <p:cNvSpPr txBox="1"/>
          <p:nvPr/>
        </p:nvSpPr>
        <p:spPr>
          <a:xfrm>
            <a:off x="1539240" y="3767455"/>
            <a:ext cx="273875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運営組織と役割の決定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20" name="テキストボックス 19"/>
          <p:cNvSpPr txBox="1"/>
          <p:nvPr/>
        </p:nvSpPr>
        <p:spPr>
          <a:xfrm>
            <a:off x="334010" y="4131945"/>
            <a:ext cx="82931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ja-JP" altLang="en-US" b="1">
                <a:solidFill>
                  <a:schemeClr val="tx1"/>
                </a:solidFill>
              </a:rPr>
              <a:t>７月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21" name="テキストボックス 20"/>
          <p:cNvSpPr txBox="1"/>
          <p:nvPr/>
        </p:nvSpPr>
        <p:spPr>
          <a:xfrm>
            <a:off x="1163320" y="4131945"/>
            <a:ext cx="48348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・飯野公民館避難所開設・運用マニュアル作成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22" name="テキストボックス 21"/>
          <p:cNvSpPr txBox="1"/>
          <p:nvPr/>
        </p:nvSpPr>
        <p:spPr>
          <a:xfrm>
            <a:off x="334010" y="4497705"/>
            <a:ext cx="84455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ja-JP" altLang="en-US" b="1">
                <a:solidFill>
                  <a:schemeClr val="tx1"/>
                </a:solidFill>
              </a:rPr>
              <a:t>９月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23" name="テキストボックス 22"/>
          <p:cNvSpPr txBox="1"/>
          <p:nvPr/>
        </p:nvSpPr>
        <p:spPr>
          <a:xfrm>
            <a:off x="1193800" y="4497705"/>
            <a:ext cx="48348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</a:t>
            </a:r>
            <a:r>
              <a:rPr lang="ja-JP" altLang="en-US" b="1">
                <a:solidFill>
                  <a:srgbClr val="FF0000"/>
                </a:solidFill>
              </a:rPr>
              <a:t>飯野地区防災計画策定モデル地区に推薦</a:t>
            </a:r>
            <a:endParaRPr lang="ja-JP" altLang="en-US" b="1">
              <a:solidFill>
                <a:srgbClr val="FF0000"/>
              </a:solidFill>
            </a:endParaRPr>
          </a:p>
        </p:txBody>
      </p:sp>
      <p:sp>
        <p:nvSpPr>
          <p:cNvPr id="25" name="テキストボックス 24"/>
          <p:cNvSpPr txBox="1"/>
          <p:nvPr/>
        </p:nvSpPr>
        <p:spPr>
          <a:xfrm>
            <a:off x="1192530" y="4863465"/>
            <a:ext cx="48348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・飯野地域２８区長対象とした防災研修会実施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27" name="テキストボックス 26"/>
          <p:cNvSpPr txBox="1"/>
          <p:nvPr/>
        </p:nvSpPr>
        <p:spPr>
          <a:xfrm>
            <a:off x="1178560" y="5229225"/>
            <a:ext cx="4834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・富山県防災士会による</a:t>
            </a:r>
            <a:r>
              <a:rPr lang="en-US" altLang="ja-JP" b="1">
                <a:solidFill>
                  <a:schemeClr val="tx1"/>
                </a:solidFill>
              </a:rPr>
              <a:t>HUG</a:t>
            </a:r>
            <a:r>
              <a:rPr lang="ja-JP" altLang="en-US" b="1">
                <a:solidFill>
                  <a:schemeClr val="tx1"/>
                </a:solidFill>
              </a:rPr>
              <a:t>（地震編）実施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30" name="テキストボックス 29"/>
          <p:cNvSpPr txBox="1"/>
          <p:nvPr/>
        </p:nvSpPr>
        <p:spPr>
          <a:xfrm>
            <a:off x="1496695" y="6329045"/>
            <a:ext cx="47294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事業報告、事業計画、予算計画の協議と承認</a:t>
            </a:r>
            <a:endParaRPr lang="ja-JP" altLang="en-US" b="1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6957060" y="1341120"/>
            <a:ext cx="5715" cy="5203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ボックス 32"/>
          <p:cNvSpPr txBox="1"/>
          <p:nvPr/>
        </p:nvSpPr>
        <p:spPr>
          <a:xfrm>
            <a:off x="27940" y="5597525"/>
            <a:ext cx="116649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ja-JP" altLang="en-US" b="1">
                <a:solidFill>
                  <a:schemeClr val="tx1"/>
                </a:solidFill>
              </a:rPr>
              <a:t>令和４年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35" name="テキストボックス 34"/>
          <p:cNvSpPr txBox="1"/>
          <p:nvPr/>
        </p:nvSpPr>
        <p:spPr>
          <a:xfrm>
            <a:off x="28575" y="2204085"/>
            <a:ext cx="113474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ja-JP" altLang="en-US" b="1">
                <a:solidFill>
                  <a:schemeClr val="tx1"/>
                </a:solidFill>
              </a:rPr>
              <a:t>令和３年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36" name="テキストボックス 35"/>
          <p:cNvSpPr txBox="1"/>
          <p:nvPr/>
        </p:nvSpPr>
        <p:spPr>
          <a:xfrm>
            <a:off x="334010" y="4863465"/>
            <a:ext cx="84455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ja-JP" altLang="en-US" b="1">
                <a:solidFill>
                  <a:schemeClr val="tx1"/>
                </a:solidFill>
              </a:rPr>
              <a:t>１０月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37" name="テキストボックス 36"/>
          <p:cNvSpPr txBox="1"/>
          <p:nvPr/>
        </p:nvSpPr>
        <p:spPr>
          <a:xfrm>
            <a:off x="349885" y="5229225"/>
            <a:ext cx="84455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ja-JP" altLang="en-US" b="1">
                <a:solidFill>
                  <a:schemeClr val="tx1"/>
                </a:solidFill>
              </a:rPr>
              <a:t>１１月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38" name="テキストボックス 37"/>
          <p:cNvSpPr txBox="1"/>
          <p:nvPr/>
        </p:nvSpPr>
        <p:spPr>
          <a:xfrm>
            <a:off x="220345" y="5963285"/>
            <a:ext cx="95821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ja-JP" altLang="en-US" b="1">
                <a:solidFill>
                  <a:schemeClr val="tx1"/>
                </a:solidFill>
              </a:rPr>
              <a:t>　　４月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39" name="テキストボックス 38"/>
          <p:cNvSpPr txBox="1"/>
          <p:nvPr/>
        </p:nvSpPr>
        <p:spPr>
          <a:xfrm>
            <a:off x="1163320" y="5963285"/>
            <a:ext cx="42310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・飯野地域防災協議会開催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40" name="テキストボックス 39"/>
          <p:cNvSpPr txBox="1"/>
          <p:nvPr/>
        </p:nvSpPr>
        <p:spPr>
          <a:xfrm>
            <a:off x="6013450" y="1383030"/>
            <a:ext cx="95821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ja-JP" altLang="en-US" b="1">
                <a:solidFill>
                  <a:schemeClr val="tx1"/>
                </a:solidFill>
              </a:rPr>
              <a:t>　　５月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41" name="テキストボックス 40"/>
          <p:cNvSpPr txBox="1"/>
          <p:nvPr/>
        </p:nvSpPr>
        <p:spPr>
          <a:xfrm>
            <a:off x="6962775" y="1383030"/>
            <a:ext cx="48348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・富山県防災士会による防災研修会実施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42" name="テキストボックス 41"/>
          <p:cNvSpPr txBox="1"/>
          <p:nvPr/>
        </p:nvSpPr>
        <p:spPr>
          <a:xfrm>
            <a:off x="6013450" y="1748790"/>
            <a:ext cx="95821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ja-JP" altLang="en-US" b="1">
                <a:solidFill>
                  <a:schemeClr val="tx1"/>
                </a:solidFill>
              </a:rPr>
              <a:t>　　６月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43" name="テキストボックス 42"/>
          <p:cNvSpPr txBox="1"/>
          <p:nvPr/>
        </p:nvSpPr>
        <p:spPr>
          <a:xfrm>
            <a:off x="6949440" y="1748790"/>
            <a:ext cx="48348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・飯野地区防災計画素案の作成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44" name="テキストボックス 43"/>
          <p:cNvSpPr txBox="1"/>
          <p:nvPr/>
        </p:nvSpPr>
        <p:spPr>
          <a:xfrm>
            <a:off x="6962775" y="2114550"/>
            <a:ext cx="42310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・飯野地域防災協議会開催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45" name="テキストボックス 44"/>
          <p:cNvSpPr txBox="1"/>
          <p:nvPr/>
        </p:nvSpPr>
        <p:spPr>
          <a:xfrm>
            <a:off x="6962775" y="2846070"/>
            <a:ext cx="46583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・防災計画策定メンバーの決定と説明会開催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46" name="テキストボックス 45"/>
          <p:cNvSpPr txBox="1"/>
          <p:nvPr/>
        </p:nvSpPr>
        <p:spPr>
          <a:xfrm>
            <a:off x="6949440" y="2480310"/>
            <a:ext cx="48348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・飯野地域２８区長対象とした防災研修会実施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47" name="テキストボックス 46"/>
          <p:cNvSpPr txBox="1"/>
          <p:nvPr/>
        </p:nvSpPr>
        <p:spPr>
          <a:xfrm>
            <a:off x="6004560" y="3211830"/>
            <a:ext cx="95821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ja-JP" altLang="en-US" b="1">
                <a:solidFill>
                  <a:schemeClr val="tx1"/>
                </a:solidFill>
              </a:rPr>
              <a:t>　　７月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49" name="テキストボックス 48"/>
          <p:cNvSpPr txBox="1"/>
          <p:nvPr/>
        </p:nvSpPr>
        <p:spPr>
          <a:xfrm>
            <a:off x="6999605" y="3577590"/>
            <a:ext cx="458406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・富山県防災士会による防災講習会実施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50" name="テキストボックス 49"/>
          <p:cNvSpPr txBox="1"/>
          <p:nvPr/>
        </p:nvSpPr>
        <p:spPr>
          <a:xfrm>
            <a:off x="7368540" y="3943350"/>
            <a:ext cx="466725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１部：防災講演　２部：防災計画策定取組説明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51" name="テキストボックス 50"/>
          <p:cNvSpPr txBox="1"/>
          <p:nvPr/>
        </p:nvSpPr>
        <p:spPr>
          <a:xfrm>
            <a:off x="7301865" y="3211830"/>
            <a:ext cx="473392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分科会による活動と計画策定の役割分担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52" name="テキストボックス 51"/>
          <p:cNvSpPr txBox="1"/>
          <p:nvPr/>
        </p:nvSpPr>
        <p:spPr>
          <a:xfrm>
            <a:off x="6999605" y="4309110"/>
            <a:ext cx="458406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・各分科会の活動報告会開催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53" name="テキストボックス 52"/>
          <p:cNvSpPr txBox="1"/>
          <p:nvPr/>
        </p:nvSpPr>
        <p:spPr>
          <a:xfrm>
            <a:off x="6041390" y="4309110"/>
            <a:ext cx="95821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ja-JP" altLang="en-US" b="1">
                <a:solidFill>
                  <a:schemeClr val="tx1"/>
                </a:solidFill>
              </a:rPr>
              <a:t>　　９月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54" name="テキストボックス 53"/>
          <p:cNvSpPr txBox="1"/>
          <p:nvPr/>
        </p:nvSpPr>
        <p:spPr>
          <a:xfrm>
            <a:off x="6999605" y="4674870"/>
            <a:ext cx="4834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・富山県防災士会による</a:t>
            </a:r>
            <a:r>
              <a:rPr lang="en-US" altLang="ja-JP" b="1">
                <a:solidFill>
                  <a:schemeClr val="tx1"/>
                </a:solidFill>
              </a:rPr>
              <a:t>HUG</a:t>
            </a:r>
            <a:r>
              <a:rPr lang="ja-JP" altLang="en-US" b="1">
                <a:solidFill>
                  <a:schemeClr val="tx1"/>
                </a:solidFill>
              </a:rPr>
              <a:t>（洪水編）実施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55" name="テキストボックス 54"/>
          <p:cNvSpPr txBox="1"/>
          <p:nvPr/>
        </p:nvSpPr>
        <p:spPr>
          <a:xfrm>
            <a:off x="6999605" y="5043170"/>
            <a:ext cx="483489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・飯野地区防災計画文章のまとめ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57" name="テキストボックス 56"/>
          <p:cNvSpPr txBox="1"/>
          <p:nvPr/>
        </p:nvSpPr>
        <p:spPr>
          <a:xfrm>
            <a:off x="6999605" y="5408930"/>
            <a:ext cx="42310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・飯野地域防災協議会開催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58" name="テキストボックス 57"/>
          <p:cNvSpPr txBox="1"/>
          <p:nvPr/>
        </p:nvSpPr>
        <p:spPr>
          <a:xfrm>
            <a:off x="7392035" y="5774690"/>
            <a:ext cx="452437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提出文章の説明と承認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61" name="テキストボックス 60"/>
          <p:cNvSpPr txBox="1"/>
          <p:nvPr/>
        </p:nvSpPr>
        <p:spPr>
          <a:xfrm>
            <a:off x="6118225" y="6140450"/>
            <a:ext cx="84455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ja-JP" altLang="en-US" b="1">
                <a:solidFill>
                  <a:schemeClr val="tx1"/>
                </a:solidFill>
              </a:rPr>
              <a:t>１２月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62" name="テキストボックス 61"/>
          <p:cNvSpPr txBox="1"/>
          <p:nvPr/>
        </p:nvSpPr>
        <p:spPr>
          <a:xfrm>
            <a:off x="6999605" y="6140450"/>
            <a:ext cx="42310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chemeClr val="tx1"/>
                </a:solidFill>
              </a:rPr>
              <a:t>・飯野地区防災計画策定文章提出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63" name="四角形吹き出し 62"/>
          <p:cNvSpPr/>
          <p:nvPr/>
        </p:nvSpPr>
        <p:spPr>
          <a:xfrm>
            <a:off x="4484370" y="855345"/>
            <a:ext cx="4858385" cy="366395"/>
          </a:xfrm>
          <a:prstGeom prst="wedgeRectCallout">
            <a:avLst>
              <a:gd name="adj1" fmla="val -57727"/>
              <a:gd name="adj2" fmla="val 4695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4" name="テキストボックス 63"/>
          <p:cNvSpPr txBox="1"/>
          <p:nvPr/>
        </p:nvSpPr>
        <p:spPr>
          <a:xfrm>
            <a:off x="4484370" y="855980"/>
            <a:ext cx="495109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rgbClr val="FF0000"/>
                </a:solidFill>
              </a:rPr>
              <a:t>いつ災害が発生してもおかしくない事がきっかけ</a:t>
            </a:r>
            <a:endParaRPr lang="ja-JP" altLang="en-US" b="1">
              <a:solidFill>
                <a:srgbClr val="FF0000"/>
              </a:solidFill>
            </a:endParaRPr>
          </a:p>
        </p:txBody>
      </p:sp>
      <p:sp>
        <p:nvSpPr>
          <p:cNvPr id="65" name="テキストボックス 64"/>
          <p:cNvSpPr txBox="1"/>
          <p:nvPr/>
        </p:nvSpPr>
        <p:spPr>
          <a:xfrm>
            <a:off x="6127115" y="5408295"/>
            <a:ext cx="84455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ja-JP" altLang="en-US" b="1">
                <a:solidFill>
                  <a:schemeClr val="tx1"/>
                </a:solidFill>
              </a:rPr>
              <a:t>１０月</a:t>
            </a:r>
            <a:endParaRPr lang="ja-JP" altLang="en-US" b="1">
              <a:solidFill>
                <a:schemeClr val="tx1"/>
              </a:solidFill>
            </a:endParaRPr>
          </a:p>
        </p:txBody>
      </p:sp>
      <p:sp>
        <p:nvSpPr>
          <p:cNvPr id="2" name="テキストボックス 1"/>
          <p:cNvSpPr txBox="1"/>
          <p:nvPr/>
        </p:nvSpPr>
        <p:spPr>
          <a:xfrm>
            <a:off x="9311005" y="385445"/>
            <a:ext cx="281114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b="1">
                <a:solidFill>
                  <a:srgbClr val="FF0000"/>
                </a:solidFill>
              </a:rPr>
              <a:t>地区防災計画策定スタート</a:t>
            </a:r>
            <a:endParaRPr lang="ja-JP" altLang="en-US" b="1">
              <a:solidFill>
                <a:srgbClr val="FF0000"/>
              </a:solidFill>
            </a:endParaRPr>
          </a:p>
        </p:txBody>
      </p:sp>
      <p:sp>
        <p:nvSpPr>
          <p:cNvPr id="3" name="四角形吹き出し 2"/>
          <p:cNvSpPr/>
          <p:nvPr/>
        </p:nvSpPr>
        <p:spPr>
          <a:xfrm>
            <a:off x="9311005" y="385445"/>
            <a:ext cx="2724785" cy="366395"/>
          </a:xfrm>
          <a:prstGeom prst="wedgeRectCallout">
            <a:avLst>
              <a:gd name="adj1" fmla="val -37275"/>
              <a:gd name="adj2" fmla="val 2425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11715115" y="6388735"/>
            <a:ext cx="466090" cy="365125"/>
          </a:xfrm>
        </p:spPr>
        <p:txBody>
          <a:bodyPr/>
          <a:p>
            <a:fld id="{F8D8928E-AA9A-4D89-BC1F-A2C05AB4BD92}" type="slidenum">
              <a:rPr kumimoji="1" lang="ja-JP" altLang="en-US" sz="2000" smtClean="0"/>
            </a:fld>
            <a:endParaRPr kumimoji="1" lang="ja-JP" altLang="en-US" sz="2000"/>
          </a:p>
        </p:txBody>
      </p:sp>
      <p:sp>
        <p:nvSpPr>
          <p:cNvPr id="4" name="角丸四角形 3"/>
          <p:cNvSpPr/>
          <p:nvPr/>
        </p:nvSpPr>
        <p:spPr>
          <a:xfrm>
            <a:off x="2273935" y="150495"/>
            <a:ext cx="7868285" cy="680085"/>
          </a:xfrm>
          <a:prstGeom prst="roundRect">
            <a:avLst/>
          </a:prstGeom>
          <a:pattFill prst="pct1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5" name="テキストボックス 4"/>
          <p:cNvSpPr txBox="1"/>
          <p:nvPr/>
        </p:nvSpPr>
        <p:spPr>
          <a:xfrm>
            <a:off x="2721610" y="231775"/>
            <a:ext cx="699389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800" b="1">
                <a:solidFill>
                  <a:srgbClr val="C00000"/>
                </a:solidFill>
              </a:rPr>
              <a:t>今、なぜ防災活動が必要なのかを理解する</a:t>
            </a:r>
            <a:endParaRPr lang="ja-JP" altLang="en-US" sz="2800" b="1">
              <a:solidFill>
                <a:srgbClr val="C00000"/>
              </a:solidFill>
            </a:endParaRPr>
          </a:p>
        </p:txBody>
      </p:sp>
      <p:sp>
        <p:nvSpPr>
          <p:cNvPr id="44" name="テキストボックス 43"/>
          <p:cNvSpPr txBox="1"/>
          <p:nvPr/>
        </p:nvSpPr>
        <p:spPr>
          <a:xfrm>
            <a:off x="679450" y="1146810"/>
            <a:ext cx="197929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chemeClr val="tx1"/>
                </a:solidFill>
              </a:rPr>
              <a:t>日本の状況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6" name="テキストボックス 5"/>
          <p:cNvSpPr txBox="1"/>
          <p:nvPr/>
        </p:nvSpPr>
        <p:spPr>
          <a:xfrm>
            <a:off x="3281045" y="1430020"/>
            <a:ext cx="860996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chemeClr val="tx1"/>
                </a:solidFill>
              </a:rPr>
              <a:t>（新たに線状降水帯の発生、昭和時代になかった竜巻の発生等）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7" name="テキストボックス 6"/>
          <p:cNvSpPr txBox="1"/>
          <p:nvPr/>
        </p:nvSpPr>
        <p:spPr>
          <a:xfrm>
            <a:off x="458470" y="2077085"/>
            <a:ext cx="23907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chemeClr val="tx1"/>
                </a:solidFill>
              </a:rPr>
              <a:t>住んでいる地域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9" name="テキストボックス 8"/>
          <p:cNvSpPr txBox="1"/>
          <p:nvPr/>
        </p:nvSpPr>
        <p:spPr>
          <a:xfrm>
            <a:off x="812800" y="2892425"/>
            <a:ext cx="17119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chemeClr val="tx1"/>
                </a:solidFill>
              </a:rPr>
              <a:t>どうするか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1" name="テキストボックス 10"/>
          <p:cNvSpPr txBox="1"/>
          <p:nvPr/>
        </p:nvSpPr>
        <p:spPr>
          <a:xfrm>
            <a:off x="812800" y="3815080"/>
            <a:ext cx="15938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chemeClr val="tx1"/>
                </a:solidFill>
              </a:rPr>
              <a:t>どうように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3" name="テキストボックス 12"/>
          <p:cNvSpPr txBox="1"/>
          <p:nvPr/>
        </p:nvSpPr>
        <p:spPr>
          <a:xfrm>
            <a:off x="901065" y="4653915"/>
            <a:ext cx="15500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chemeClr val="tx1"/>
                </a:solidFill>
              </a:rPr>
              <a:t>何をする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4" name="テキストボックス 13"/>
          <p:cNvSpPr txBox="1"/>
          <p:nvPr/>
        </p:nvSpPr>
        <p:spPr>
          <a:xfrm>
            <a:off x="3082925" y="4669790"/>
            <a:ext cx="678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chemeClr val="tx1"/>
                </a:solidFill>
              </a:rPr>
              <a:t>策定した防災計画に基づき、活動を行う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5" name="テキストボックス 14"/>
          <p:cNvSpPr txBox="1"/>
          <p:nvPr/>
        </p:nvSpPr>
        <p:spPr>
          <a:xfrm>
            <a:off x="614680" y="5501005"/>
            <a:ext cx="203771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chemeClr val="tx1"/>
                </a:solidFill>
              </a:rPr>
              <a:t>活動結果から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6" name="テキストボックス 15"/>
          <p:cNvSpPr txBox="1"/>
          <p:nvPr/>
        </p:nvSpPr>
        <p:spPr>
          <a:xfrm>
            <a:off x="3088005" y="5516880"/>
            <a:ext cx="649859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chemeClr val="tx1"/>
                </a:solidFill>
              </a:rPr>
              <a:t>活動を通して、計画の見直しや追加を行う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7" name="テキストボックス 16"/>
          <p:cNvSpPr txBox="1"/>
          <p:nvPr/>
        </p:nvSpPr>
        <p:spPr>
          <a:xfrm>
            <a:off x="1128395" y="6293485"/>
            <a:ext cx="1019302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rgbClr val="FF0000"/>
                </a:solidFill>
              </a:rPr>
              <a:t>自然災害の発生をなくすことはできないが、被害を最小限にすることができる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  <p:sp>
        <p:nvSpPr>
          <p:cNvPr id="3" name="テキストボックス 2"/>
          <p:cNvSpPr txBox="1"/>
          <p:nvPr/>
        </p:nvSpPr>
        <p:spPr>
          <a:xfrm>
            <a:off x="9807575" y="3365500"/>
            <a:ext cx="217551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800" b="1">
                <a:solidFill>
                  <a:srgbClr val="FF0000"/>
                </a:solidFill>
              </a:rPr>
              <a:t>重要ポイント</a:t>
            </a:r>
            <a:endParaRPr lang="ja-JP" altLang="en-US" sz="2800" b="1">
              <a:solidFill>
                <a:srgbClr val="FF0000"/>
              </a:solidFill>
            </a:endParaRPr>
          </a:p>
        </p:txBody>
      </p:sp>
      <p:sp>
        <p:nvSpPr>
          <p:cNvPr id="8" name="テキストボックス 7"/>
          <p:cNvSpPr txBox="1"/>
          <p:nvPr/>
        </p:nvSpPr>
        <p:spPr>
          <a:xfrm>
            <a:off x="3072765" y="2077085"/>
            <a:ext cx="834580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自分の住んでいる地域がいつ災害が発生してもおかしくない</a:t>
            </a:r>
            <a:endParaRPr lang="ja-JP" alt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テキストボックス 9"/>
          <p:cNvSpPr txBox="1"/>
          <p:nvPr/>
        </p:nvSpPr>
        <p:spPr>
          <a:xfrm>
            <a:off x="3072130" y="2717165"/>
            <a:ext cx="67919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chemeClr val="tx1"/>
                </a:solidFill>
              </a:rPr>
              <a:t>災害に備え、防災体制の構築が必要である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2" name="テキストボックス 11"/>
          <p:cNvSpPr txBox="1"/>
          <p:nvPr/>
        </p:nvSpPr>
        <p:spPr>
          <a:xfrm>
            <a:off x="3072765" y="3815080"/>
            <a:ext cx="72466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chemeClr val="tx1"/>
                </a:solidFill>
              </a:rPr>
              <a:t>防災計画を策定して、何をすべきかを明確にする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83540" y="1130935"/>
            <a:ext cx="2393950" cy="473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1083945" y="1751330"/>
            <a:ext cx="901065" cy="162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382905" y="2061210"/>
            <a:ext cx="2393950" cy="473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1083945" y="2626360"/>
            <a:ext cx="901065" cy="162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383540" y="2892425"/>
            <a:ext cx="2393950" cy="473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4" name="下矢印 23"/>
          <p:cNvSpPr/>
          <p:nvPr/>
        </p:nvSpPr>
        <p:spPr>
          <a:xfrm>
            <a:off x="1128395" y="3505200"/>
            <a:ext cx="901065" cy="162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381635" y="3815080"/>
            <a:ext cx="2393950" cy="473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6" name="下矢印 25"/>
          <p:cNvSpPr/>
          <p:nvPr/>
        </p:nvSpPr>
        <p:spPr>
          <a:xfrm>
            <a:off x="1129665" y="4429760"/>
            <a:ext cx="901065" cy="162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381635" y="4653915"/>
            <a:ext cx="2393950" cy="473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8" name="下矢印 27"/>
          <p:cNvSpPr/>
          <p:nvPr/>
        </p:nvSpPr>
        <p:spPr>
          <a:xfrm>
            <a:off x="1129665" y="5268595"/>
            <a:ext cx="901065" cy="162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383540" y="5501005"/>
            <a:ext cx="2393950" cy="4730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1" name="角丸四角形吹き出し 30"/>
          <p:cNvSpPr/>
          <p:nvPr/>
        </p:nvSpPr>
        <p:spPr>
          <a:xfrm>
            <a:off x="9715500" y="3365500"/>
            <a:ext cx="2359025" cy="553720"/>
          </a:xfrm>
          <a:prstGeom prst="wedgeRoundRectCallout">
            <a:avLst>
              <a:gd name="adj1" fmla="val -44148"/>
              <a:gd name="adj2" fmla="val -2121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0" name="テキストボックス 29"/>
          <p:cNvSpPr txBox="1"/>
          <p:nvPr/>
        </p:nvSpPr>
        <p:spPr>
          <a:xfrm>
            <a:off x="3757295" y="3174365"/>
            <a:ext cx="67919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rgbClr val="FF0000"/>
                </a:solidFill>
              </a:rPr>
              <a:t>今行動しないと間に合わない危機感が必要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  <p:sp>
        <p:nvSpPr>
          <p:cNvPr id="32" name="右矢印 31"/>
          <p:cNvSpPr/>
          <p:nvPr/>
        </p:nvSpPr>
        <p:spPr>
          <a:xfrm>
            <a:off x="3318510" y="3221355"/>
            <a:ext cx="438785" cy="36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3" name="テキストボックス 32"/>
          <p:cNvSpPr txBox="1"/>
          <p:nvPr/>
        </p:nvSpPr>
        <p:spPr>
          <a:xfrm>
            <a:off x="3088005" y="972820"/>
            <a:ext cx="880300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ja-JP" altLang="en-US" sz="2400" b="1">
                <a:solidFill>
                  <a:schemeClr val="tx1"/>
                </a:solidFill>
              </a:rPr>
              <a:t>近年、日本各地で自然災害が多発し、かつ、規模が激甚化している</a:t>
            </a:r>
            <a:endParaRPr lang="ja-JP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11791950" y="6386195"/>
            <a:ext cx="337820" cy="507365"/>
          </a:xfrm>
        </p:spPr>
        <p:txBody>
          <a:bodyPr/>
          <a:p>
            <a:fld id="{F8D8928E-AA9A-4D89-BC1F-A2C05AB4BD92}" type="slidenum">
              <a:rPr kumimoji="1" lang="ja-JP" altLang="en-US" sz="2000" smtClean="0"/>
            </a:fld>
            <a:endParaRPr kumimoji="1" lang="ja-JP" altLang="en-US" sz="2000"/>
          </a:p>
        </p:txBody>
      </p:sp>
      <p:sp>
        <p:nvSpPr>
          <p:cNvPr id="5" name="フローチャート：代替処理 4"/>
          <p:cNvSpPr/>
          <p:nvPr/>
        </p:nvSpPr>
        <p:spPr>
          <a:xfrm>
            <a:off x="2549525" y="131445"/>
            <a:ext cx="6894830" cy="619760"/>
          </a:xfrm>
          <a:prstGeom prst="flowChartAlternateProcess">
            <a:avLst/>
          </a:prstGeom>
          <a:pattFill prst="pct1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" name="タイトル 5"/>
          <p:cNvSpPr>
            <a:spLocks noGrp="1"/>
          </p:cNvSpPr>
          <p:nvPr/>
        </p:nvSpPr>
        <p:spPr>
          <a:xfrm>
            <a:off x="2691130" y="200660"/>
            <a:ext cx="6477635" cy="481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b="1">
                <a:solidFill>
                  <a:srgbClr val="C00000"/>
                </a:solidFill>
              </a:rPr>
              <a:t>飯野地域の防災体制の再構築</a:t>
            </a:r>
            <a:endParaRPr lang="ja-JP" altLang="en-US" sz="2800" b="1">
              <a:solidFill>
                <a:srgbClr val="C0000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93065" y="897890"/>
            <a:ext cx="6591300" cy="469265"/>
          </a:xfrm>
          <a:prstGeom prst="roundRect">
            <a:avLst>
              <a:gd name="adj" fmla="val 294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ja-JP" altLang="en-US" sz="2400" b="1">
                <a:solidFill>
                  <a:srgbClr val="FF0000"/>
                </a:solidFill>
              </a:rPr>
              <a:t>　課題　　　停滞した防災活動をどう立て直すか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  <p:sp>
        <p:nvSpPr>
          <p:cNvPr id="3" name="タイトル 1"/>
          <p:cNvSpPr>
            <a:spLocks noGrp="1"/>
          </p:cNvSpPr>
          <p:nvPr/>
        </p:nvSpPr>
        <p:spPr>
          <a:xfrm>
            <a:off x="513080" y="1999615"/>
            <a:ext cx="5072380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１．活動・運営体制の見直し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8" name="タイトル 1"/>
          <p:cNvSpPr>
            <a:spLocks noGrp="1"/>
          </p:cNvSpPr>
          <p:nvPr/>
        </p:nvSpPr>
        <p:spPr>
          <a:xfrm>
            <a:off x="513080" y="3807460"/>
            <a:ext cx="5072380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２．地区全体（本部）の活動を優先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/>
        </p:nvSpPr>
        <p:spPr>
          <a:xfrm>
            <a:off x="868680" y="4248150"/>
            <a:ext cx="5362575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・避難所開設・運用マニュアルの作成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0" name="タイトル 1"/>
          <p:cNvSpPr>
            <a:spLocks noGrp="1"/>
          </p:cNvSpPr>
          <p:nvPr/>
        </p:nvSpPr>
        <p:spPr>
          <a:xfrm>
            <a:off x="513080" y="4764405"/>
            <a:ext cx="5072380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３．区長の防災研修会の実施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1" name="タイトル 1"/>
          <p:cNvSpPr>
            <a:spLocks noGrp="1"/>
          </p:cNvSpPr>
          <p:nvPr/>
        </p:nvSpPr>
        <p:spPr>
          <a:xfrm>
            <a:off x="868680" y="2453005"/>
            <a:ext cx="6085840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・運営体制を分かり易く体系化した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2" name="タイトル 1"/>
          <p:cNvSpPr>
            <a:spLocks noGrp="1"/>
          </p:cNvSpPr>
          <p:nvPr/>
        </p:nvSpPr>
        <p:spPr>
          <a:xfrm>
            <a:off x="868680" y="5200650"/>
            <a:ext cx="5934075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・災害時の避難等、防災知識の研修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3" name="タイトル 1"/>
          <p:cNvSpPr>
            <a:spLocks noGrp="1"/>
          </p:cNvSpPr>
          <p:nvPr/>
        </p:nvSpPr>
        <p:spPr>
          <a:xfrm>
            <a:off x="868680" y="6039485"/>
            <a:ext cx="4799965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・各地区声かけ世帯割の作成依頼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grpSp>
        <p:nvGrpSpPr>
          <p:cNvPr id="349" name="グループ化 28"/>
          <p:cNvGrpSpPr/>
          <p:nvPr/>
        </p:nvGrpSpPr>
        <p:grpSpPr>
          <a:xfrm rot="5400000">
            <a:off x="7940675" y="1103630"/>
            <a:ext cx="3418840" cy="4183380"/>
            <a:chOff x="2840" y="1714"/>
            <a:chExt cx="9870" cy="14423"/>
          </a:xfrm>
        </p:grpSpPr>
        <p:sp>
          <p:nvSpPr>
            <p:cNvPr id="351" name="四角形 292"/>
            <p:cNvSpPr/>
            <p:nvPr/>
          </p:nvSpPr>
          <p:spPr>
            <a:xfrm>
              <a:off x="7250" y="3046"/>
              <a:ext cx="315" cy="180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3" name="四角形 291"/>
            <p:cNvSpPr/>
            <p:nvPr/>
          </p:nvSpPr>
          <p:spPr>
            <a:xfrm>
              <a:off x="7145" y="3541"/>
              <a:ext cx="315" cy="180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4" name="四角形 290"/>
            <p:cNvSpPr/>
            <p:nvPr/>
          </p:nvSpPr>
          <p:spPr>
            <a:xfrm>
              <a:off x="6515" y="3901"/>
              <a:ext cx="315" cy="180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5" name="四角形 288"/>
            <p:cNvSpPr/>
            <p:nvPr/>
          </p:nvSpPr>
          <p:spPr>
            <a:xfrm>
              <a:off x="7130" y="3901"/>
              <a:ext cx="315" cy="180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7" name="四角形 287"/>
            <p:cNvSpPr/>
            <p:nvPr/>
          </p:nvSpPr>
          <p:spPr>
            <a:xfrm>
              <a:off x="6350" y="4666"/>
              <a:ext cx="315" cy="180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8" name="四角形 374"/>
            <p:cNvSpPr/>
            <p:nvPr/>
          </p:nvSpPr>
          <p:spPr>
            <a:xfrm rot="5400000">
              <a:off x="8600" y="12574"/>
              <a:ext cx="315" cy="18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3" name="四角形 286"/>
            <p:cNvSpPr/>
            <p:nvPr/>
          </p:nvSpPr>
          <p:spPr>
            <a:xfrm>
              <a:off x="6110" y="4966"/>
              <a:ext cx="315" cy="180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4" name="四角形 330"/>
            <p:cNvSpPr/>
            <p:nvPr/>
          </p:nvSpPr>
          <p:spPr>
            <a:xfrm rot="5400000">
              <a:off x="8285" y="12559"/>
              <a:ext cx="315" cy="18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385" name="直線コネクタ 249"/>
            <p:cNvCxnSpPr/>
            <p:nvPr/>
          </p:nvCxnSpPr>
          <p:spPr>
            <a:xfrm flipV="1">
              <a:off x="7670" y="2527"/>
              <a:ext cx="0" cy="1677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四角形 309"/>
            <p:cNvSpPr/>
            <p:nvPr/>
          </p:nvSpPr>
          <p:spPr>
            <a:xfrm rot="5400000">
              <a:off x="9125" y="9649"/>
              <a:ext cx="315" cy="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9" name="四角形 319"/>
            <p:cNvSpPr/>
            <p:nvPr/>
          </p:nvSpPr>
          <p:spPr>
            <a:xfrm rot="5400000">
              <a:off x="10655" y="10159"/>
              <a:ext cx="315" cy="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0" name="四角形 329"/>
            <p:cNvSpPr/>
            <p:nvPr/>
          </p:nvSpPr>
          <p:spPr>
            <a:xfrm rot="5400000">
              <a:off x="7880" y="12559"/>
              <a:ext cx="315" cy="18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1" name="四角形 373"/>
            <p:cNvSpPr/>
            <p:nvPr/>
          </p:nvSpPr>
          <p:spPr>
            <a:xfrm rot="5400000">
              <a:off x="8600" y="12049"/>
              <a:ext cx="315" cy="18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392" name="直線コネクタ 253"/>
            <p:cNvCxnSpPr/>
            <p:nvPr/>
          </p:nvCxnSpPr>
          <p:spPr>
            <a:xfrm flipH="1" flipV="1">
              <a:off x="2870" y="3829"/>
              <a:ext cx="2070" cy="45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四角形 308"/>
            <p:cNvSpPr/>
            <p:nvPr/>
          </p:nvSpPr>
          <p:spPr>
            <a:xfrm rot="5400000">
              <a:off x="8525" y="9679"/>
              <a:ext cx="315" cy="180"/>
            </a:xfrm>
            <a:prstGeom prst="rect">
              <a:avLst/>
            </a:prstGeom>
            <a:pattFill prst="smGri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4" name="四角形 317"/>
            <p:cNvSpPr/>
            <p:nvPr/>
          </p:nvSpPr>
          <p:spPr>
            <a:xfrm rot="5400000">
              <a:off x="10460" y="10744"/>
              <a:ext cx="315" cy="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5" name="四角形 342"/>
            <p:cNvSpPr/>
            <p:nvPr/>
          </p:nvSpPr>
          <p:spPr>
            <a:xfrm>
              <a:off x="5045" y="10759"/>
              <a:ext cx="315" cy="180"/>
            </a:xfrm>
            <a:prstGeom prst="rect">
              <a:avLst/>
            </a:prstGeom>
            <a:pattFill prst="smGri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6" name="四角形 327"/>
            <p:cNvSpPr/>
            <p:nvPr/>
          </p:nvSpPr>
          <p:spPr>
            <a:xfrm rot="5400000">
              <a:off x="8930" y="12049"/>
              <a:ext cx="315" cy="18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397" name="直線コネクタ 245"/>
            <p:cNvCxnSpPr/>
            <p:nvPr/>
          </p:nvCxnSpPr>
          <p:spPr>
            <a:xfrm flipH="1" flipV="1">
              <a:off x="2840" y="3739"/>
              <a:ext cx="2070" cy="45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四角形 283"/>
            <p:cNvSpPr/>
            <p:nvPr/>
          </p:nvSpPr>
          <p:spPr>
            <a:xfrm>
              <a:off x="5405" y="5836"/>
              <a:ext cx="315" cy="18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9" name="四角形 341"/>
            <p:cNvSpPr/>
            <p:nvPr/>
          </p:nvSpPr>
          <p:spPr>
            <a:xfrm>
              <a:off x="4070" y="10024"/>
              <a:ext cx="315" cy="180"/>
            </a:xfrm>
            <a:prstGeom prst="rect">
              <a:avLst/>
            </a:prstGeom>
            <a:pattFill prst="smGri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0" name="四角形 326"/>
            <p:cNvSpPr/>
            <p:nvPr/>
          </p:nvSpPr>
          <p:spPr>
            <a:xfrm rot="5400000">
              <a:off x="9275" y="12064"/>
              <a:ext cx="315" cy="18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01" name="直線コネクタ 235"/>
            <p:cNvCxnSpPr/>
            <p:nvPr/>
          </p:nvCxnSpPr>
          <p:spPr>
            <a:xfrm flipV="1">
              <a:off x="2945" y="13711"/>
              <a:ext cx="5805" cy="6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四角形 273"/>
            <p:cNvSpPr/>
            <p:nvPr/>
          </p:nvSpPr>
          <p:spPr>
            <a:xfrm rot="5400000">
              <a:off x="9170" y="10789"/>
              <a:ext cx="315" cy="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3" name="四角形 282"/>
            <p:cNvSpPr/>
            <p:nvPr/>
          </p:nvSpPr>
          <p:spPr>
            <a:xfrm>
              <a:off x="6050" y="6916"/>
              <a:ext cx="315" cy="18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4" name="四角形 340"/>
            <p:cNvSpPr/>
            <p:nvPr/>
          </p:nvSpPr>
          <p:spPr>
            <a:xfrm>
              <a:off x="4070" y="9634"/>
              <a:ext cx="315" cy="180"/>
            </a:xfrm>
            <a:prstGeom prst="rect">
              <a:avLst/>
            </a:prstGeom>
            <a:pattFill prst="smGri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5" name="四角形 347"/>
            <p:cNvSpPr/>
            <p:nvPr/>
          </p:nvSpPr>
          <p:spPr>
            <a:xfrm>
              <a:off x="6080" y="12244"/>
              <a:ext cx="315" cy="180"/>
            </a:xfrm>
            <a:prstGeom prst="rect">
              <a:avLst/>
            </a:prstGeom>
            <a:pattFill prst="smGri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6" name="四角形 345"/>
            <p:cNvSpPr/>
            <p:nvPr/>
          </p:nvSpPr>
          <p:spPr>
            <a:xfrm>
              <a:off x="7400" y="15682"/>
              <a:ext cx="315" cy="180"/>
            </a:xfrm>
            <a:prstGeom prst="rect">
              <a:avLst/>
            </a:prstGeom>
            <a:pattFill prst="smGri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07" name="直線コネクタ 250"/>
            <p:cNvCxnSpPr/>
            <p:nvPr/>
          </p:nvCxnSpPr>
          <p:spPr>
            <a:xfrm flipV="1">
              <a:off x="3275" y="1908"/>
              <a:ext cx="6510" cy="2328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四角形 305"/>
            <p:cNvSpPr/>
            <p:nvPr/>
          </p:nvSpPr>
          <p:spPr>
            <a:xfrm rot="5400000">
              <a:off x="8930" y="10789"/>
              <a:ext cx="315" cy="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9" name="四角形 339"/>
            <p:cNvSpPr/>
            <p:nvPr/>
          </p:nvSpPr>
          <p:spPr>
            <a:xfrm>
              <a:off x="5510" y="13939"/>
              <a:ext cx="315" cy="180"/>
            </a:xfrm>
            <a:prstGeom prst="rect">
              <a:avLst/>
            </a:prstGeom>
            <a:pattFill prst="smGri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0" name="四角形 324"/>
            <p:cNvSpPr/>
            <p:nvPr/>
          </p:nvSpPr>
          <p:spPr>
            <a:xfrm rot="5400000">
              <a:off x="8300" y="12049"/>
              <a:ext cx="315" cy="18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1" name="四角形 344"/>
            <p:cNvSpPr/>
            <p:nvPr/>
          </p:nvSpPr>
          <p:spPr>
            <a:xfrm>
              <a:off x="7790" y="13234"/>
              <a:ext cx="315" cy="180"/>
            </a:xfrm>
            <a:prstGeom prst="rect">
              <a:avLst/>
            </a:prstGeom>
            <a:pattFill prst="smGri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12" name="直線コネクタ 239"/>
            <p:cNvCxnSpPr/>
            <p:nvPr/>
          </p:nvCxnSpPr>
          <p:spPr>
            <a:xfrm>
              <a:off x="11930" y="12652"/>
              <a:ext cx="780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四角形 304"/>
            <p:cNvSpPr/>
            <p:nvPr/>
          </p:nvSpPr>
          <p:spPr>
            <a:xfrm rot="5400000">
              <a:off x="8645" y="10789"/>
              <a:ext cx="315" cy="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4" name="四角形 323"/>
            <p:cNvSpPr/>
            <p:nvPr/>
          </p:nvSpPr>
          <p:spPr>
            <a:xfrm rot="5400000">
              <a:off x="7880" y="12034"/>
              <a:ext cx="315" cy="18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5" name="四角形 335"/>
            <p:cNvSpPr/>
            <p:nvPr/>
          </p:nvSpPr>
          <p:spPr>
            <a:xfrm>
              <a:off x="7805" y="11299"/>
              <a:ext cx="315" cy="18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6" name="四角形 362"/>
            <p:cNvSpPr/>
            <p:nvPr/>
          </p:nvSpPr>
          <p:spPr>
            <a:xfrm>
              <a:off x="9200" y="7744"/>
              <a:ext cx="315" cy="18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17" name="直線コネクタ 232"/>
            <p:cNvCxnSpPr/>
            <p:nvPr/>
          </p:nvCxnSpPr>
          <p:spPr>
            <a:xfrm>
              <a:off x="7685" y="12442"/>
              <a:ext cx="1935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線コネクタ 289"/>
            <p:cNvCxnSpPr/>
            <p:nvPr/>
          </p:nvCxnSpPr>
          <p:spPr>
            <a:xfrm flipH="1">
              <a:off x="4985" y="4296"/>
              <a:ext cx="1185" cy="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四角形 269"/>
            <p:cNvSpPr/>
            <p:nvPr/>
          </p:nvSpPr>
          <p:spPr>
            <a:xfrm>
              <a:off x="11990" y="8224"/>
              <a:ext cx="315" cy="1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0" name="四角形 334"/>
            <p:cNvSpPr/>
            <p:nvPr/>
          </p:nvSpPr>
          <p:spPr>
            <a:xfrm>
              <a:off x="6935" y="11254"/>
              <a:ext cx="315" cy="180"/>
            </a:xfrm>
            <a:prstGeom prst="rect">
              <a:avLst/>
            </a:prstGeom>
            <a:pattFill prst="smGri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22" name="直線コネクタ 230"/>
            <p:cNvCxnSpPr/>
            <p:nvPr/>
          </p:nvCxnSpPr>
          <p:spPr>
            <a:xfrm>
              <a:off x="7685" y="12367"/>
              <a:ext cx="1935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直線コネクタ 222"/>
            <p:cNvCxnSpPr/>
            <p:nvPr/>
          </p:nvCxnSpPr>
          <p:spPr>
            <a:xfrm flipH="1">
              <a:off x="5150" y="4296"/>
              <a:ext cx="1140" cy="1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四角形 278"/>
            <p:cNvSpPr/>
            <p:nvPr/>
          </p:nvSpPr>
          <p:spPr>
            <a:xfrm>
              <a:off x="7625" y="6346"/>
              <a:ext cx="315" cy="18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5" name="四角形 333"/>
            <p:cNvSpPr/>
            <p:nvPr/>
          </p:nvSpPr>
          <p:spPr>
            <a:xfrm>
              <a:off x="6920" y="10624"/>
              <a:ext cx="315" cy="180"/>
            </a:xfrm>
            <a:prstGeom prst="rect">
              <a:avLst/>
            </a:prstGeom>
            <a:pattFill prst="smGri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6" name="四角形 337"/>
            <p:cNvSpPr/>
            <p:nvPr/>
          </p:nvSpPr>
          <p:spPr>
            <a:xfrm rot="5400000">
              <a:off x="6425" y="11344"/>
              <a:ext cx="315" cy="180"/>
            </a:xfrm>
            <a:prstGeom prst="rect">
              <a:avLst/>
            </a:prstGeom>
            <a:pattFill prst="smGri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四角形 383"/>
            <p:cNvSpPr/>
            <p:nvPr/>
          </p:nvSpPr>
          <p:spPr>
            <a:xfrm>
              <a:off x="8120" y="10819"/>
              <a:ext cx="315" cy="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28" name="直線コネクタ 213"/>
            <p:cNvCxnSpPr/>
            <p:nvPr/>
          </p:nvCxnSpPr>
          <p:spPr>
            <a:xfrm flipV="1">
              <a:off x="6050" y="5779"/>
              <a:ext cx="1380" cy="2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直線コネクタ 217"/>
            <p:cNvCxnSpPr/>
            <p:nvPr/>
          </p:nvCxnSpPr>
          <p:spPr>
            <a:xfrm>
              <a:off x="3170" y="9502"/>
              <a:ext cx="0" cy="45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四角形 266"/>
            <p:cNvSpPr/>
            <p:nvPr/>
          </p:nvSpPr>
          <p:spPr>
            <a:xfrm>
              <a:off x="11450" y="8209"/>
              <a:ext cx="315" cy="1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1" name="四角形 336"/>
            <p:cNvSpPr/>
            <p:nvPr/>
          </p:nvSpPr>
          <p:spPr>
            <a:xfrm rot="5400000">
              <a:off x="5750" y="11014"/>
              <a:ext cx="315" cy="180"/>
            </a:xfrm>
            <a:prstGeom prst="rect">
              <a:avLst/>
            </a:prstGeom>
            <a:pattFill prst="smGri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2" name="四角形 322"/>
            <p:cNvSpPr/>
            <p:nvPr/>
          </p:nvSpPr>
          <p:spPr>
            <a:xfrm>
              <a:off x="11420" y="11824"/>
              <a:ext cx="315" cy="1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3" name="四角形 382"/>
            <p:cNvSpPr/>
            <p:nvPr/>
          </p:nvSpPr>
          <p:spPr>
            <a:xfrm>
              <a:off x="9185" y="10294"/>
              <a:ext cx="315" cy="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34" name="直線コネクタ 212"/>
            <p:cNvCxnSpPr/>
            <p:nvPr/>
          </p:nvCxnSpPr>
          <p:spPr>
            <a:xfrm flipV="1">
              <a:off x="6095" y="5674"/>
              <a:ext cx="1335" cy="2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直線コネクタ 241"/>
            <p:cNvCxnSpPr/>
            <p:nvPr/>
          </p:nvCxnSpPr>
          <p:spPr>
            <a:xfrm>
              <a:off x="7925" y="13816"/>
              <a:ext cx="0" cy="2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6" name="四角形 271"/>
            <p:cNvSpPr/>
            <p:nvPr/>
          </p:nvSpPr>
          <p:spPr>
            <a:xfrm>
              <a:off x="9950" y="7939"/>
              <a:ext cx="315" cy="18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7" name="四角形 321"/>
            <p:cNvSpPr/>
            <p:nvPr/>
          </p:nvSpPr>
          <p:spPr>
            <a:xfrm>
              <a:off x="11435" y="11344"/>
              <a:ext cx="315" cy="1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9" name="四角形 370"/>
            <p:cNvSpPr/>
            <p:nvPr/>
          </p:nvSpPr>
          <p:spPr>
            <a:xfrm>
              <a:off x="10775" y="9529"/>
              <a:ext cx="315" cy="1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40" name="直線コネクタ 203"/>
            <p:cNvCxnSpPr/>
            <p:nvPr/>
          </p:nvCxnSpPr>
          <p:spPr>
            <a:xfrm>
              <a:off x="2840" y="9457"/>
              <a:ext cx="9450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直線コネクタ 209"/>
            <p:cNvCxnSpPr/>
            <p:nvPr/>
          </p:nvCxnSpPr>
          <p:spPr>
            <a:xfrm>
              <a:off x="5690" y="9502"/>
              <a:ext cx="0" cy="4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四角形 264"/>
            <p:cNvSpPr/>
            <p:nvPr/>
          </p:nvSpPr>
          <p:spPr>
            <a:xfrm>
              <a:off x="11450" y="9034"/>
              <a:ext cx="315" cy="1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43" name="直線コネクタ 202"/>
            <p:cNvCxnSpPr/>
            <p:nvPr/>
          </p:nvCxnSpPr>
          <p:spPr>
            <a:xfrm>
              <a:off x="2945" y="9322"/>
              <a:ext cx="9330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直線コネクタ 204"/>
            <p:cNvCxnSpPr/>
            <p:nvPr/>
          </p:nvCxnSpPr>
          <p:spPr>
            <a:xfrm>
              <a:off x="7610" y="9459"/>
              <a:ext cx="0" cy="42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直線コネクタ 201"/>
            <p:cNvCxnSpPr/>
            <p:nvPr/>
          </p:nvCxnSpPr>
          <p:spPr>
            <a:xfrm>
              <a:off x="7550" y="6754"/>
              <a:ext cx="4275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直線コネクタ 198"/>
            <p:cNvCxnSpPr/>
            <p:nvPr/>
          </p:nvCxnSpPr>
          <p:spPr>
            <a:xfrm>
              <a:off x="7535" y="4668"/>
              <a:ext cx="0" cy="4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四角形 262"/>
            <p:cNvSpPr/>
            <p:nvPr/>
          </p:nvSpPr>
          <p:spPr>
            <a:xfrm>
              <a:off x="11360" y="5356"/>
              <a:ext cx="315" cy="1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50" name="直線コネクタ 200"/>
            <p:cNvCxnSpPr/>
            <p:nvPr/>
          </p:nvCxnSpPr>
          <p:spPr>
            <a:xfrm flipV="1">
              <a:off x="7550" y="6649"/>
              <a:ext cx="4290" cy="1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直線コネクタ 196"/>
            <p:cNvCxnSpPr/>
            <p:nvPr/>
          </p:nvCxnSpPr>
          <p:spPr>
            <a:xfrm>
              <a:off x="9755" y="1894"/>
              <a:ext cx="0" cy="7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2" name="四角形 259"/>
            <p:cNvSpPr/>
            <p:nvPr/>
          </p:nvSpPr>
          <p:spPr>
            <a:xfrm>
              <a:off x="11435" y="3916"/>
              <a:ext cx="315" cy="180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53" name="直線コネクタ 315"/>
            <p:cNvCxnSpPr/>
            <p:nvPr/>
          </p:nvCxnSpPr>
          <p:spPr>
            <a:xfrm>
              <a:off x="10535" y="10588"/>
              <a:ext cx="7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直線コネクタ 197"/>
            <p:cNvCxnSpPr/>
            <p:nvPr/>
          </p:nvCxnSpPr>
          <p:spPr>
            <a:xfrm>
              <a:off x="4925" y="4264"/>
              <a:ext cx="6930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直線コネクタ 195"/>
            <p:cNvCxnSpPr/>
            <p:nvPr/>
          </p:nvCxnSpPr>
          <p:spPr>
            <a:xfrm flipH="1">
              <a:off x="9845" y="1890"/>
              <a:ext cx="25" cy="74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7" name="四角形 258"/>
            <p:cNvSpPr/>
            <p:nvPr/>
          </p:nvSpPr>
          <p:spPr>
            <a:xfrm>
              <a:off x="9950" y="3886"/>
              <a:ext cx="315" cy="180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58" name="直線コネクタ 313"/>
            <p:cNvCxnSpPr/>
            <p:nvPr/>
          </p:nvCxnSpPr>
          <p:spPr>
            <a:xfrm>
              <a:off x="10490" y="10483"/>
              <a:ext cx="7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直線コネクタ 371"/>
            <p:cNvCxnSpPr/>
            <p:nvPr/>
          </p:nvCxnSpPr>
          <p:spPr>
            <a:xfrm flipV="1">
              <a:off x="10115" y="10599"/>
              <a:ext cx="435" cy="4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直線コネクタ 194"/>
            <p:cNvCxnSpPr/>
            <p:nvPr/>
          </p:nvCxnSpPr>
          <p:spPr>
            <a:xfrm>
              <a:off x="11930" y="1714"/>
              <a:ext cx="0" cy="144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直線コネクタ 255"/>
            <p:cNvCxnSpPr/>
            <p:nvPr/>
          </p:nvCxnSpPr>
          <p:spPr>
            <a:xfrm flipH="1" flipV="1">
              <a:off x="9735" y="1800"/>
              <a:ext cx="2060" cy="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2" name="四角形 257"/>
            <p:cNvSpPr/>
            <p:nvPr/>
          </p:nvSpPr>
          <p:spPr>
            <a:xfrm>
              <a:off x="9290" y="3241"/>
              <a:ext cx="315" cy="180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63" name="直線コネクタ 311"/>
            <p:cNvCxnSpPr/>
            <p:nvPr/>
          </p:nvCxnSpPr>
          <p:spPr>
            <a:xfrm flipV="1">
              <a:off x="10085" y="10479"/>
              <a:ext cx="435" cy="4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直線コネクタ 181"/>
            <p:cNvCxnSpPr/>
            <p:nvPr/>
          </p:nvCxnSpPr>
          <p:spPr>
            <a:xfrm>
              <a:off x="4880" y="4189"/>
              <a:ext cx="6930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直線コネクタ 187"/>
            <p:cNvCxnSpPr/>
            <p:nvPr/>
          </p:nvCxnSpPr>
          <p:spPr>
            <a:xfrm>
              <a:off x="11825" y="1714"/>
              <a:ext cx="0" cy="144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直線コネクタ 254"/>
            <p:cNvCxnSpPr/>
            <p:nvPr/>
          </p:nvCxnSpPr>
          <p:spPr>
            <a:xfrm flipH="1">
              <a:off x="9875" y="1908"/>
              <a:ext cx="19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8" name="四角形 256"/>
            <p:cNvSpPr/>
            <p:nvPr/>
          </p:nvSpPr>
          <p:spPr>
            <a:xfrm>
              <a:off x="9935" y="2041"/>
              <a:ext cx="315" cy="180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69" name="直線コネクタ 310"/>
            <p:cNvCxnSpPr/>
            <p:nvPr/>
          </p:nvCxnSpPr>
          <p:spPr>
            <a:xfrm>
              <a:off x="9740" y="10963"/>
              <a:ext cx="330" cy="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0" name="四角形 3"/>
            <p:cNvSpPr/>
            <p:nvPr/>
          </p:nvSpPr>
          <p:spPr>
            <a:xfrm>
              <a:off x="10370" y="3916"/>
              <a:ext cx="315" cy="180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79" name="四角形 372"/>
            <p:cNvSpPr/>
            <p:nvPr/>
          </p:nvSpPr>
          <p:spPr>
            <a:xfrm rot="5400000">
              <a:off x="9815" y="10369"/>
              <a:ext cx="315" cy="180"/>
            </a:xfrm>
            <a:prstGeom prst="rect">
              <a:avLst/>
            </a:prstGeom>
            <a:pattFill prst="smGri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80" name="四角形 285"/>
            <p:cNvSpPr/>
            <p:nvPr/>
          </p:nvSpPr>
          <p:spPr>
            <a:xfrm>
              <a:off x="6380" y="4351"/>
              <a:ext cx="315" cy="180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81" name="直線コネクタ 238"/>
            <p:cNvCxnSpPr/>
            <p:nvPr/>
          </p:nvCxnSpPr>
          <p:spPr>
            <a:xfrm flipV="1">
              <a:off x="8765" y="12751"/>
              <a:ext cx="3060" cy="1071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2" name="四角形 284"/>
            <p:cNvSpPr/>
            <p:nvPr/>
          </p:nvSpPr>
          <p:spPr>
            <a:xfrm>
              <a:off x="5645" y="5386"/>
              <a:ext cx="315" cy="18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83" name="四角形 318"/>
            <p:cNvSpPr/>
            <p:nvPr/>
          </p:nvSpPr>
          <p:spPr>
            <a:xfrm rot="5400000">
              <a:off x="10970" y="10744"/>
              <a:ext cx="315" cy="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84" name="四角形 328"/>
            <p:cNvSpPr/>
            <p:nvPr/>
          </p:nvSpPr>
          <p:spPr>
            <a:xfrm rot="5400000">
              <a:off x="9290" y="12589"/>
              <a:ext cx="315" cy="18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85" name="直線コネクタ 252"/>
            <p:cNvCxnSpPr/>
            <p:nvPr/>
          </p:nvCxnSpPr>
          <p:spPr>
            <a:xfrm flipV="1">
              <a:off x="3260" y="4296"/>
              <a:ext cx="0" cy="5057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6" name="四角形 307"/>
            <p:cNvSpPr/>
            <p:nvPr/>
          </p:nvSpPr>
          <p:spPr>
            <a:xfrm rot="5400000">
              <a:off x="10700" y="10744"/>
              <a:ext cx="315" cy="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87" name="直線コネクタ 244"/>
            <p:cNvCxnSpPr/>
            <p:nvPr/>
          </p:nvCxnSpPr>
          <p:spPr>
            <a:xfrm flipV="1">
              <a:off x="3155" y="4221"/>
              <a:ext cx="0" cy="5102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直線コネクタ 240"/>
            <p:cNvCxnSpPr/>
            <p:nvPr/>
          </p:nvCxnSpPr>
          <p:spPr>
            <a:xfrm>
              <a:off x="11915" y="12727"/>
              <a:ext cx="780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四角形 277"/>
            <p:cNvSpPr/>
            <p:nvPr/>
          </p:nvSpPr>
          <p:spPr>
            <a:xfrm>
              <a:off x="7625" y="5026"/>
              <a:ext cx="315" cy="180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90" name="直線コネクタ 233"/>
            <p:cNvCxnSpPr/>
            <p:nvPr/>
          </p:nvCxnSpPr>
          <p:spPr>
            <a:xfrm>
              <a:off x="3215" y="11767"/>
              <a:ext cx="4380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" name="四角形 280"/>
            <p:cNvSpPr/>
            <p:nvPr/>
          </p:nvSpPr>
          <p:spPr>
            <a:xfrm>
              <a:off x="6200" y="8674"/>
              <a:ext cx="315" cy="18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92" name="直線コネクタ 231"/>
            <p:cNvCxnSpPr/>
            <p:nvPr/>
          </p:nvCxnSpPr>
          <p:spPr>
            <a:xfrm>
              <a:off x="7715" y="11812"/>
              <a:ext cx="1935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四角形 275"/>
            <p:cNvSpPr/>
            <p:nvPr/>
          </p:nvSpPr>
          <p:spPr>
            <a:xfrm>
              <a:off x="9365" y="5791"/>
              <a:ext cx="315" cy="18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94" name="四角形 348"/>
            <p:cNvSpPr/>
            <p:nvPr/>
          </p:nvSpPr>
          <p:spPr>
            <a:xfrm>
              <a:off x="7835" y="9769"/>
              <a:ext cx="315" cy="180"/>
            </a:xfrm>
            <a:prstGeom prst="rect">
              <a:avLst/>
            </a:prstGeom>
            <a:pattFill prst="smGri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95" name="直線コネクタ 218"/>
            <p:cNvCxnSpPr/>
            <p:nvPr/>
          </p:nvCxnSpPr>
          <p:spPr>
            <a:xfrm>
              <a:off x="3245" y="6169"/>
              <a:ext cx="2535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四角形 296"/>
            <p:cNvSpPr/>
            <p:nvPr/>
          </p:nvSpPr>
          <p:spPr>
            <a:xfrm rot="5400000">
              <a:off x="8120" y="10204"/>
              <a:ext cx="315" cy="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97" name="四角形 346"/>
            <p:cNvSpPr/>
            <p:nvPr/>
          </p:nvSpPr>
          <p:spPr>
            <a:xfrm rot="5400000">
              <a:off x="5375" y="8044"/>
              <a:ext cx="315" cy="18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498" name="直線コネクタ 229"/>
            <p:cNvCxnSpPr/>
            <p:nvPr/>
          </p:nvCxnSpPr>
          <p:spPr>
            <a:xfrm>
              <a:off x="7700" y="11737"/>
              <a:ext cx="1935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直線コネクタ 242"/>
            <p:cNvCxnSpPr/>
            <p:nvPr/>
          </p:nvCxnSpPr>
          <p:spPr>
            <a:xfrm>
              <a:off x="7835" y="13831"/>
              <a:ext cx="0" cy="2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0" name="四角形 295"/>
            <p:cNvSpPr/>
            <p:nvPr/>
          </p:nvSpPr>
          <p:spPr>
            <a:xfrm rot="5400000">
              <a:off x="7760" y="10204"/>
              <a:ext cx="315" cy="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501" name="直線コネクタ 228"/>
            <p:cNvCxnSpPr/>
            <p:nvPr/>
          </p:nvCxnSpPr>
          <p:spPr>
            <a:xfrm>
              <a:off x="7730" y="10657"/>
              <a:ext cx="1935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直線コネクタ 214"/>
            <p:cNvCxnSpPr/>
            <p:nvPr/>
          </p:nvCxnSpPr>
          <p:spPr>
            <a:xfrm>
              <a:off x="9740" y="9469"/>
              <a:ext cx="0" cy="39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3" name="四角形 265"/>
            <p:cNvSpPr/>
            <p:nvPr/>
          </p:nvSpPr>
          <p:spPr>
            <a:xfrm>
              <a:off x="11465" y="8644"/>
              <a:ext cx="315" cy="1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504" name="直線コネクタ 211"/>
            <p:cNvCxnSpPr/>
            <p:nvPr/>
          </p:nvCxnSpPr>
          <p:spPr>
            <a:xfrm>
              <a:off x="5870" y="8197"/>
              <a:ext cx="1545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直線コネクタ 205"/>
            <p:cNvCxnSpPr/>
            <p:nvPr/>
          </p:nvCxnSpPr>
          <p:spPr>
            <a:xfrm>
              <a:off x="7715" y="9459"/>
              <a:ext cx="0" cy="4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6" name="四角形 270"/>
            <p:cNvSpPr/>
            <p:nvPr/>
          </p:nvSpPr>
          <p:spPr>
            <a:xfrm>
              <a:off x="9185" y="8644"/>
              <a:ext cx="315" cy="18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507" name="直線コネクタ 210"/>
            <p:cNvCxnSpPr/>
            <p:nvPr/>
          </p:nvCxnSpPr>
          <p:spPr>
            <a:xfrm>
              <a:off x="5855" y="8287"/>
              <a:ext cx="1575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直線コネクタ 199"/>
            <p:cNvCxnSpPr/>
            <p:nvPr/>
          </p:nvCxnSpPr>
          <p:spPr>
            <a:xfrm>
              <a:off x="7415" y="4668"/>
              <a:ext cx="0" cy="46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9" name="四角形 263"/>
            <p:cNvSpPr/>
            <p:nvPr/>
          </p:nvSpPr>
          <p:spPr>
            <a:xfrm>
              <a:off x="10835" y="9034"/>
              <a:ext cx="315" cy="1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0" name="四角形 260"/>
            <p:cNvSpPr/>
            <p:nvPr/>
          </p:nvSpPr>
          <p:spPr>
            <a:xfrm>
              <a:off x="11075" y="3916"/>
              <a:ext cx="315" cy="180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513" name="直線コネクタ 312"/>
            <p:cNvCxnSpPr/>
            <p:nvPr/>
          </p:nvCxnSpPr>
          <p:spPr>
            <a:xfrm flipV="1">
              <a:off x="9740" y="11064"/>
              <a:ext cx="375" cy="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" name="四角形 331"/>
            <p:cNvSpPr/>
            <p:nvPr/>
          </p:nvSpPr>
          <p:spPr>
            <a:xfrm rot="5400000">
              <a:off x="7325" y="12349"/>
              <a:ext cx="315" cy="180"/>
            </a:xfrm>
            <a:prstGeom prst="rect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515" name="直線コネクタ 248"/>
            <p:cNvCxnSpPr/>
            <p:nvPr/>
          </p:nvCxnSpPr>
          <p:spPr>
            <a:xfrm flipV="1">
              <a:off x="7775" y="2512"/>
              <a:ext cx="0" cy="1677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直線コネクタ 237"/>
            <p:cNvCxnSpPr/>
            <p:nvPr/>
          </p:nvCxnSpPr>
          <p:spPr>
            <a:xfrm flipV="1">
              <a:off x="8720" y="12646"/>
              <a:ext cx="3120" cy="108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直線コネクタ 251"/>
            <p:cNvCxnSpPr/>
            <p:nvPr/>
          </p:nvCxnSpPr>
          <p:spPr>
            <a:xfrm flipV="1">
              <a:off x="3155" y="1818"/>
              <a:ext cx="6600" cy="2388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直線コネクタ 234"/>
            <p:cNvCxnSpPr/>
            <p:nvPr/>
          </p:nvCxnSpPr>
          <p:spPr>
            <a:xfrm>
              <a:off x="3260" y="11842"/>
              <a:ext cx="4380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直線コネクタ 224"/>
            <p:cNvCxnSpPr/>
            <p:nvPr/>
          </p:nvCxnSpPr>
          <p:spPr>
            <a:xfrm flipV="1">
              <a:off x="6095" y="5237"/>
              <a:ext cx="240" cy="452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直線コネクタ 219"/>
            <p:cNvCxnSpPr/>
            <p:nvPr/>
          </p:nvCxnSpPr>
          <p:spPr>
            <a:xfrm>
              <a:off x="5135" y="6064"/>
              <a:ext cx="645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" name="四角形 297"/>
            <p:cNvSpPr/>
            <p:nvPr/>
          </p:nvSpPr>
          <p:spPr>
            <a:xfrm rot="5400000">
              <a:off x="8720" y="10249"/>
              <a:ext cx="315" cy="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23" name="四角形 274"/>
            <p:cNvSpPr/>
            <p:nvPr/>
          </p:nvSpPr>
          <p:spPr>
            <a:xfrm>
              <a:off x="9350" y="6151"/>
              <a:ext cx="315" cy="18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524" name="直線コネクタ 215"/>
            <p:cNvCxnSpPr/>
            <p:nvPr/>
          </p:nvCxnSpPr>
          <p:spPr>
            <a:xfrm>
              <a:off x="9635" y="9454"/>
              <a:ext cx="0" cy="39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5" name="四角形 293"/>
            <p:cNvSpPr/>
            <p:nvPr/>
          </p:nvSpPr>
          <p:spPr>
            <a:xfrm>
              <a:off x="8780" y="8344"/>
              <a:ext cx="315" cy="18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526" name="直線コネクタ 207"/>
            <p:cNvCxnSpPr/>
            <p:nvPr/>
          </p:nvCxnSpPr>
          <p:spPr>
            <a:xfrm>
              <a:off x="5885" y="6107"/>
              <a:ext cx="0" cy="3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直線コネクタ 227"/>
            <p:cNvCxnSpPr/>
            <p:nvPr/>
          </p:nvCxnSpPr>
          <p:spPr>
            <a:xfrm>
              <a:off x="7730" y="10552"/>
              <a:ext cx="1935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直線コネクタ 206"/>
            <p:cNvCxnSpPr/>
            <p:nvPr/>
          </p:nvCxnSpPr>
          <p:spPr>
            <a:xfrm>
              <a:off x="5795" y="6168"/>
              <a:ext cx="0" cy="3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四角形 261"/>
            <p:cNvSpPr/>
            <p:nvPr/>
          </p:nvSpPr>
          <p:spPr>
            <a:xfrm>
              <a:off x="10730" y="3916"/>
              <a:ext cx="315" cy="180"/>
            </a:xfrm>
            <a:prstGeom prst="rect">
              <a:avLst/>
            </a:prstGeom>
            <a:pattFill prst="ltVer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30" name="四角形 343"/>
            <p:cNvSpPr/>
            <p:nvPr/>
          </p:nvSpPr>
          <p:spPr>
            <a:xfrm rot="5400000">
              <a:off x="8240" y="13144"/>
              <a:ext cx="315" cy="180"/>
            </a:xfrm>
            <a:prstGeom prst="rect">
              <a:avLst/>
            </a:prstGeom>
            <a:pattFill prst="smGri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531" name="直線コネクタ 236"/>
            <p:cNvCxnSpPr/>
            <p:nvPr/>
          </p:nvCxnSpPr>
          <p:spPr>
            <a:xfrm flipV="1">
              <a:off x="2960" y="13816"/>
              <a:ext cx="5805" cy="6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直線コネクタ 247"/>
            <p:cNvCxnSpPr/>
            <p:nvPr/>
          </p:nvCxnSpPr>
          <p:spPr>
            <a:xfrm flipV="1">
              <a:off x="7430" y="4202"/>
              <a:ext cx="240" cy="452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直線コネクタ 246"/>
            <p:cNvCxnSpPr/>
            <p:nvPr/>
          </p:nvCxnSpPr>
          <p:spPr>
            <a:xfrm flipV="1">
              <a:off x="7550" y="4217"/>
              <a:ext cx="240" cy="452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直線コネクタ 223"/>
            <p:cNvCxnSpPr/>
            <p:nvPr/>
          </p:nvCxnSpPr>
          <p:spPr>
            <a:xfrm>
              <a:off x="3260" y="6064"/>
              <a:ext cx="1770" cy="0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5" name="四角形 276"/>
            <p:cNvSpPr/>
            <p:nvPr/>
          </p:nvSpPr>
          <p:spPr>
            <a:xfrm>
              <a:off x="9350" y="5416"/>
              <a:ext cx="315" cy="18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36" name="四角形 279"/>
            <p:cNvSpPr/>
            <p:nvPr/>
          </p:nvSpPr>
          <p:spPr>
            <a:xfrm>
              <a:off x="6965" y="7819"/>
              <a:ext cx="315" cy="18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37" name="四角形 299"/>
            <p:cNvSpPr/>
            <p:nvPr/>
          </p:nvSpPr>
          <p:spPr>
            <a:xfrm rot="5400000">
              <a:off x="7730" y="10789"/>
              <a:ext cx="315" cy="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539" name="直線コネクタ 216"/>
            <p:cNvCxnSpPr/>
            <p:nvPr/>
          </p:nvCxnSpPr>
          <p:spPr>
            <a:xfrm>
              <a:off x="3260" y="9502"/>
              <a:ext cx="0" cy="45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直線コネクタ 208"/>
            <p:cNvCxnSpPr/>
            <p:nvPr/>
          </p:nvCxnSpPr>
          <p:spPr>
            <a:xfrm>
              <a:off x="5600" y="9517"/>
              <a:ext cx="0" cy="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直線コネクタ 225"/>
            <p:cNvCxnSpPr/>
            <p:nvPr/>
          </p:nvCxnSpPr>
          <p:spPr>
            <a:xfrm flipV="1">
              <a:off x="5885" y="5796"/>
              <a:ext cx="180" cy="328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" name="四角形 268"/>
            <p:cNvSpPr/>
            <p:nvPr/>
          </p:nvSpPr>
          <p:spPr>
            <a:xfrm>
              <a:off x="12260" y="8524"/>
              <a:ext cx="315" cy="1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43" name="四角形 267"/>
            <p:cNvSpPr/>
            <p:nvPr/>
          </p:nvSpPr>
          <p:spPr>
            <a:xfrm>
              <a:off x="11975" y="8809"/>
              <a:ext cx="315" cy="18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544" name="直線コネクタ 226"/>
            <p:cNvCxnSpPr/>
            <p:nvPr/>
          </p:nvCxnSpPr>
          <p:spPr>
            <a:xfrm flipV="1">
              <a:off x="5780" y="5420"/>
              <a:ext cx="330" cy="659"/>
            </a:xfrm>
            <a:prstGeom prst="line">
              <a:avLst/>
            </a:prstGeom>
            <a:ln w="127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5" name="角丸四角形 15"/>
            <p:cNvSpPr/>
            <p:nvPr/>
          </p:nvSpPr>
          <p:spPr>
            <a:xfrm>
              <a:off x="8655" y="11870"/>
              <a:ext cx="990" cy="1064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46" name="角丸四角形 13"/>
            <p:cNvSpPr/>
            <p:nvPr/>
          </p:nvSpPr>
          <p:spPr>
            <a:xfrm>
              <a:off x="7350" y="11255"/>
              <a:ext cx="1260" cy="1649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47" name="角丸四角形 12"/>
            <p:cNvSpPr/>
            <p:nvPr/>
          </p:nvSpPr>
          <p:spPr>
            <a:xfrm>
              <a:off x="10365" y="10069"/>
              <a:ext cx="961" cy="1035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48" name="角丸四角形 19"/>
            <p:cNvSpPr/>
            <p:nvPr/>
          </p:nvSpPr>
          <p:spPr>
            <a:xfrm>
              <a:off x="6044" y="4309"/>
              <a:ext cx="1982" cy="991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49" name="角丸四角形 21"/>
            <p:cNvSpPr/>
            <p:nvPr/>
          </p:nvSpPr>
          <p:spPr>
            <a:xfrm>
              <a:off x="7589" y="5343"/>
              <a:ext cx="2148" cy="1261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50" name="角丸四角形 11"/>
            <p:cNvSpPr/>
            <p:nvPr/>
          </p:nvSpPr>
          <p:spPr>
            <a:xfrm>
              <a:off x="8625" y="10099"/>
              <a:ext cx="1515" cy="1035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51" name="角丸四角形 23"/>
            <p:cNvSpPr/>
            <p:nvPr/>
          </p:nvSpPr>
          <p:spPr>
            <a:xfrm>
              <a:off x="10334" y="3619"/>
              <a:ext cx="1548" cy="556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52" name="角丸四角形 22"/>
            <p:cNvSpPr/>
            <p:nvPr/>
          </p:nvSpPr>
          <p:spPr>
            <a:xfrm>
              <a:off x="9194" y="1955"/>
              <a:ext cx="1099" cy="2204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53" name="角丸四角形 17"/>
            <p:cNvSpPr/>
            <p:nvPr/>
          </p:nvSpPr>
          <p:spPr>
            <a:xfrm>
              <a:off x="8699" y="7699"/>
              <a:ext cx="1667" cy="1245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54" name="角丸四角形 10"/>
            <p:cNvSpPr/>
            <p:nvPr/>
          </p:nvSpPr>
          <p:spPr>
            <a:xfrm>
              <a:off x="7770" y="10099"/>
              <a:ext cx="766" cy="1035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55" name="角丸四角形 9"/>
            <p:cNvSpPr/>
            <p:nvPr/>
          </p:nvSpPr>
          <p:spPr>
            <a:xfrm>
              <a:off x="7755" y="9499"/>
              <a:ext cx="1726" cy="540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56" name="角丸四角形 8"/>
            <p:cNvSpPr/>
            <p:nvPr/>
          </p:nvSpPr>
          <p:spPr>
            <a:xfrm>
              <a:off x="3930" y="9514"/>
              <a:ext cx="1531" cy="1530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57" name="角丸四角形 24"/>
            <p:cNvSpPr/>
            <p:nvPr/>
          </p:nvSpPr>
          <p:spPr>
            <a:xfrm>
              <a:off x="10754" y="5300"/>
              <a:ext cx="1082" cy="3989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58" name="角丸四角形 25"/>
            <p:cNvSpPr/>
            <p:nvPr/>
          </p:nvSpPr>
          <p:spPr>
            <a:xfrm>
              <a:off x="11909" y="8044"/>
              <a:ext cx="797" cy="1245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59" name="角丸四角形 26"/>
            <p:cNvSpPr/>
            <p:nvPr/>
          </p:nvSpPr>
          <p:spPr>
            <a:xfrm>
              <a:off x="11384" y="9470"/>
              <a:ext cx="572" cy="2579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60" name="角丸四角形 27"/>
            <p:cNvSpPr/>
            <p:nvPr/>
          </p:nvSpPr>
          <p:spPr>
            <a:xfrm>
              <a:off x="10664" y="9484"/>
              <a:ext cx="1292" cy="376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61" name="角丸四角形 7"/>
            <p:cNvSpPr/>
            <p:nvPr/>
          </p:nvSpPr>
          <p:spPr>
            <a:xfrm>
              <a:off x="5370" y="13024"/>
              <a:ext cx="3285" cy="2909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62" name="角丸四角形 14"/>
            <p:cNvSpPr/>
            <p:nvPr/>
          </p:nvSpPr>
          <p:spPr>
            <a:xfrm>
              <a:off x="5715" y="10535"/>
              <a:ext cx="1576" cy="1978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63" name="角丸四角形 18"/>
            <p:cNvSpPr/>
            <p:nvPr/>
          </p:nvSpPr>
          <p:spPr>
            <a:xfrm>
              <a:off x="5324" y="5359"/>
              <a:ext cx="1203" cy="1860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64" name="角丸四角形 16"/>
            <p:cNvSpPr/>
            <p:nvPr/>
          </p:nvSpPr>
          <p:spPr>
            <a:xfrm>
              <a:off x="5369" y="7759"/>
              <a:ext cx="1982" cy="1245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65" name="角丸四角形 20"/>
            <p:cNvSpPr/>
            <p:nvPr/>
          </p:nvSpPr>
          <p:spPr>
            <a:xfrm>
              <a:off x="6449" y="3005"/>
              <a:ext cx="1218" cy="1155"/>
            </a:xfrm>
            <a:prstGeom prst="roundRect">
              <a:avLst>
                <a:gd name="adj" fmla="val 591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" name="角丸四角形 13"/>
          <p:cNvSpPr/>
          <p:nvPr/>
        </p:nvSpPr>
        <p:spPr>
          <a:xfrm>
            <a:off x="393065" y="1626870"/>
            <a:ext cx="6591300" cy="4900295"/>
          </a:xfrm>
          <a:prstGeom prst="roundRect">
            <a:avLst>
              <a:gd name="adj" fmla="val 32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748665" y="1442720"/>
            <a:ext cx="1664970" cy="4692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sz="2400" b="1">
                <a:solidFill>
                  <a:schemeClr val="tx1"/>
                </a:solidFill>
              </a:rPr>
              <a:t>取組内容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5" name="タイトル 1"/>
          <p:cNvSpPr>
            <a:spLocks noGrp="1"/>
          </p:cNvSpPr>
          <p:nvPr/>
        </p:nvSpPr>
        <p:spPr>
          <a:xfrm>
            <a:off x="868680" y="2882265"/>
            <a:ext cx="6238240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・防災協議会を新設し、協議・承認を得て活動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8" name="タイトル 1"/>
          <p:cNvSpPr>
            <a:spLocks noGrp="1"/>
          </p:cNvSpPr>
          <p:nvPr/>
        </p:nvSpPr>
        <p:spPr>
          <a:xfrm>
            <a:off x="868680" y="3307080"/>
            <a:ext cx="4529455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・防災士の中心による活動体制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19" name="タイトル 1"/>
          <p:cNvSpPr>
            <a:spLocks noGrp="1"/>
          </p:cNvSpPr>
          <p:nvPr/>
        </p:nvSpPr>
        <p:spPr>
          <a:xfrm>
            <a:off x="868680" y="5615940"/>
            <a:ext cx="3787140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・災害時の区長の役割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20" name="タイトル 1"/>
          <p:cNvSpPr>
            <a:spLocks noGrp="1"/>
          </p:cNvSpPr>
          <p:nvPr/>
        </p:nvSpPr>
        <p:spPr>
          <a:xfrm>
            <a:off x="7530465" y="1020445"/>
            <a:ext cx="4159885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各地区の声かけ世帯割図（例）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21" name="タイトル 1"/>
          <p:cNvSpPr>
            <a:spLocks noGrp="1"/>
          </p:cNvSpPr>
          <p:nvPr/>
        </p:nvSpPr>
        <p:spPr>
          <a:xfrm>
            <a:off x="7507605" y="5028565"/>
            <a:ext cx="4284345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災害時、互いに声をかけ合う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22" name="タイトル 1"/>
          <p:cNvSpPr>
            <a:spLocks noGrp="1"/>
          </p:cNvSpPr>
          <p:nvPr/>
        </p:nvSpPr>
        <p:spPr>
          <a:xfrm>
            <a:off x="7691120" y="5497830"/>
            <a:ext cx="2489835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・安全を確かめる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23" name="タイトル 1"/>
          <p:cNvSpPr>
            <a:spLocks noGrp="1"/>
          </p:cNvSpPr>
          <p:nvPr/>
        </p:nvSpPr>
        <p:spPr>
          <a:xfrm>
            <a:off x="7677150" y="5906770"/>
            <a:ext cx="4317365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・助けが必要な場合支援を要請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7156450" y="905510"/>
            <a:ext cx="4871085" cy="5622290"/>
          </a:xfrm>
          <a:prstGeom prst="roundRect">
            <a:avLst>
              <a:gd name="adj" fmla="val 32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6" name="四角形吹き出し 25"/>
          <p:cNvSpPr/>
          <p:nvPr/>
        </p:nvSpPr>
        <p:spPr>
          <a:xfrm>
            <a:off x="11298555" y="2263775"/>
            <a:ext cx="695960" cy="271780"/>
          </a:xfrm>
          <a:prstGeom prst="wedgeRectCallout">
            <a:avLst>
              <a:gd name="adj1" fmla="val -55291"/>
              <a:gd name="adj2" fmla="val 19065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 sz="1600">
                <a:solidFill>
                  <a:schemeClr val="tx1"/>
                </a:solidFill>
              </a:rPr>
              <a:t>上組</a:t>
            </a:r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27" name="四角形吹き出し 26"/>
          <p:cNvSpPr/>
          <p:nvPr/>
        </p:nvSpPr>
        <p:spPr>
          <a:xfrm>
            <a:off x="9731375" y="1802130"/>
            <a:ext cx="695960" cy="271780"/>
          </a:xfrm>
          <a:prstGeom prst="wedgeRectCallout">
            <a:avLst>
              <a:gd name="adj1" fmla="val 25182"/>
              <a:gd name="adj2" fmla="val 20186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 sz="1600">
                <a:solidFill>
                  <a:schemeClr val="tx1"/>
                </a:solidFill>
              </a:rPr>
              <a:t>中組</a:t>
            </a:r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28" name="四角形吹き出し 27"/>
          <p:cNvSpPr/>
          <p:nvPr/>
        </p:nvSpPr>
        <p:spPr>
          <a:xfrm>
            <a:off x="7447915" y="1863725"/>
            <a:ext cx="695960" cy="271780"/>
          </a:xfrm>
          <a:prstGeom prst="wedgeRectCallout">
            <a:avLst>
              <a:gd name="adj1" fmla="val 25182"/>
              <a:gd name="adj2" fmla="val 20186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 sz="1600">
                <a:solidFill>
                  <a:schemeClr val="tx1"/>
                </a:solidFill>
              </a:rPr>
              <a:t>下組</a:t>
            </a:r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29" name="四角形吹き出し 28"/>
          <p:cNvSpPr/>
          <p:nvPr/>
        </p:nvSpPr>
        <p:spPr>
          <a:xfrm>
            <a:off x="7561580" y="3891280"/>
            <a:ext cx="695960" cy="271780"/>
          </a:xfrm>
          <a:prstGeom prst="wedgeRectCallout">
            <a:avLst>
              <a:gd name="adj1" fmla="val 96897"/>
              <a:gd name="adj2" fmla="val -14299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 sz="1600">
                <a:solidFill>
                  <a:schemeClr val="tx1"/>
                </a:solidFill>
              </a:rPr>
              <a:t>新組</a:t>
            </a:r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30" name="四角形吹き出し 29"/>
          <p:cNvSpPr/>
          <p:nvPr/>
        </p:nvSpPr>
        <p:spPr>
          <a:xfrm>
            <a:off x="7971790" y="4274820"/>
            <a:ext cx="695960" cy="271780"/>
          </a:xfrm>
          <a:prstGeom prst="wedgeRectCallout">
            <a:avLst>
              <a:gd name="adj1" fmla="val 99087"/>
              <a:gd name="adj2" fmla="val -17640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 sz="1600">
                <a:solidFill>
                  <a:schemeClr val="tx1"/>
                </a:solidFill>
              </a:rPr>
              <a:t>東組</a:t>
            </a:r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31" name="四角形吹き出し 30"/>
          <p:cNvSpPr/>
          <p:nvPr/>
        </p:nvSpPr>
        <p:spPr>
          <a:xfrm>
            <a:off x="10162540" y="4749165"/>
            <a:ext cx="695960" cy="271780"/>
          </a:xfrm>
          <a:prstGeom prst="wedgeRectCallout">
            <a:avLst>
              <a:gd name="adj1" fmla="val -61770"/>
              <a:gd name="adj2" fmla="val -1876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 sz="1600">
                <a:solidFill>
                  <a:schemeClr val="tx1"/>
                </a:solidFill>
              </a:rPr>
              <a:t>西組</a:t>
            </a:r>
            <a:endParaRPr lang="ja-JP" alt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11684000" y="6415405"/>
            <a:ext cx="408305" cy="365125"/>
          </a:xfrm>
        </p:spPr>
        <p:txBody>
          <a:bodyPr/>
          <a:p>
            <a:fld id="{F8D8928E-AA9A-4D89-BC1F-A2C05AB4BD92}" type="slidenum">
              <a:rPr kumimoji="1" lang="ja-JP" altLang="en-US" sz="2000" smtClean="0"/>
            </a:fld>
            <a:endParaRPr kumimoji="1" lang="ja-JP" altLang="en-US" sz="2000"/>
          </a:p>
        </p:txBody>
      </p:sp>
      <p:sp>
        <p:nvSpPr>
          <p:cNvPr id="5" name="フローチャート：代替処理 4"/>
          <p:cNvSpPr/>
          <p:nvPr/>
        </p:nvSpPr>
        <p:spPr>
          <a:xfrm>
            <a:off x="2543175" y="131445"/>
            <a:ext cx="6894830" cy="619760"/>
          </a:xfrm>
          <a:prstGeom prst="flowChartAlternateProcess">
            <a:avLst/>
          </a:prstGeom>
          <a:pattFill prst="pct10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" name="タイトル 5"/>
          <p:cNvSpPr>
            <a:spLocks noGrp="1"/>
          </p:cNvSpPr>
          <p:nvPr/>
        </p:nvSpPr>
        <p:spPr>
          <a:xfrm>
            <a:off x="2691130" y="200660"/>
            <a:ext cx="6477635" cy="481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800" b="1">
                <a:solidFill>
                  <a:srgbClr val="C00000"/>
                </a:solidFill>
              </a:rPr>
              <a:t>地域コミュニティと共に防災活動を実施</a:t>
            </a:r>
            <a:endParaRPr lang="ja-JP" altLang="en-US" sz="2800" b="1">
              <a:solidFill>
                <a:srgbClr val="C00000"/>
              </a:solidFill>
            </a:endParaRPr>
          </a:p>
        </p:txBody>
      </p:sp>
      <p:sp>
        <p:nvSpPr>
          <p:cNvPr id="3" name="楕円 2"/>
          <p:cNvSpPr/>
          <p:nvPr/>
        </p:nvSpPr>
        <p:spPr>
          <a:xfrm>
            <a:off x="768350" y="2852420"/>
            <a:ext cx="2059305" cy="4692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 sz="1600">
                <a:solidFill>
                  <a:schemeClr val="tx1"/>
                </a:solidFill>
              </a:rPr>
              <a:t>社会福祉協議会</a:t>
            </a:r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7" name="楕円 6"/>
          <p:cNvSpPr/>
          <p:nvPr/>
        </p:nvSpPr>
        <p:spPr>
          <a:xfrm>
            <a:off x="1069340" y="2318385"/>
            <a:ext cx="1153160" cy="4692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 sz="1600">
                <a:solidFill>
                  <a:schemeClr val="tx1"/>
                </a:solidFill>
              </a:rPr>
              <a:t>区長会</a:t>
            </a:r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8" name="楕円 7"/>
          <p:cNvSpPr/>
          <p:nvPr/>
        </p:nvSpPr>
        <p:spPr>
          <a:xfrm>
            <a:off x="1069340" y="4201160"/>
            <a:ext cx="2030095" cy="4692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 sz="1600">
                <a:solidFill>
                  <a:schemeClr val="tx1"/>
                </a:solidFill>
              </a:rPr>
              <a:t>民生児童委員会</a:t>
            </a:r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9" name="楕円 8"/>
          <p:cNvSpPr/>
          <p:nvPr/>
        </p:nvSpPr>
        <p:spPr>
          <a:xfrm>
            <a:off x="2271395" y="2181860"/>
            <a:ext cx="1153160" cy="4692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 sz="1600">
                <a:solidFill>
                  <a:schemeClr val="tx1"/>
                </a:solidFill>
              </a:rPr>
              <a:t>体育協会</a:t>
            </a:r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10" name="楕円 9"/>
          <p:cNvSpPr/>
          <p:nvPr/>
        </p:nvSpPr>
        <p:spPr>
          <a:xfrm>
            <a:off x="1508125" y="1712595"/>
            <a:ext cx="1153160" cy="4692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 sz="1600">
                <a:solidFill>
                  <a:schemeClr val="tx1"/>
                </a:solidFill>
              </a:rPr>
              <a:t>福寿会</a:t>
            </a:r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2987040" y="4586605"/>
            <a:ext cx="1153160" cy="4692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 sz="1600">
                <a:solidFill>
                  <a:schemeClr val="tx1"/>
                </a:solidFill>
              </a:rPr>
              <a:t>公民館</a:t>
            </a:r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3331845" y="4079875"/>
            <a:ext cx="1153160" cy="4692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 sz="1600">
                <a:solidFill>
                  <a:schemeClr val="tx1"/>
                </a:solidFill>
              </a:rPr>
              <a:t>女性の会</a:t>
            </a:r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13" name="楕円 12"/>
          <p:cNvSpPr/>
          <p:nvPr/>
        </p:nvSpPr>
        <p:spPr>
          <a:xfrm>
            <a:off x="1833880" y="4809490"/>
            <a:ext cx="1153160" cy="4692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 sz="1600">
                <a:solidFill>
                  <a:schemeClr val="tx1"/>
                </a:solidFill>
              </a:rPr>
              <a:t>消防分団</a:t>
            </a:r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14" name="楕円 13"/>
          <p:cNvSpPr/>
          <p:nvPr/>
        </p:nvSpPr>
        <p:spPr>
          <a:xfrm>
            <a:off x="2902585" y="3512820"/>
            <a:ext cx="1908810" cy="4692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 sz="1600">
                <a:solidFill>
                  <a:schemeClr val="tx1"/>
                </a:solidFill>
              </a:rPr>
              <a:t>交通安全協会</a:t>
            </a:r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15" name="楕円 14"/>
          <p:cNvSpPr/>
          <p:nvPr/>
        </p:nvSpPr>
        <p:spPr>
          <a:xfrm>
            <a:off x="2987040" y="2938145"/>
            <a:ext cx="1562100" cy="4692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 sz="1600">
                <a:solidFill>
                  <a:schemeClr val="tx1"/>
                </a:solidFill>
              </a:rPr>
              <a:t>日赤奉仕団</a:t>
            </a:r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16" name="楕円 15"/>
          <p:cNvSpPr/>
          <p:nvPr/>
        </p:nvSpPr>
        <p:spPr>
          <a:xfrm>
            <a:off x="2827655" y="1712595"/>
            <a:ext cx="1153160" cy="4692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 sz="1600">
                <a:solidFill>
                  <a:schemeClr val="tx1"/>
                </a:solidFill>
              </a:rPr>
              <a:t>学校</a:t>
            </a:r>
            <a:r>
              <a:rPr lang="en-US" altLang="ja-JP" sz="1600">
                <a:solidFill>
                  <a:schemeClr val="tx1"/>
                </a:solidFill>
              </a:rPr>
              <a:t>PTA</a:t>
            </a:r>
            <a:endParaRPr lang="en-US" altLang="ja-JP" sz="1600">
              <a:solidFill>
                <a:schemeClr val="tx1"/>
              </a:solidFill>
            </a:endParaRPr>
          </a:p>
        </p:txBody>
      </p:sp>
      <p:sp>
        <p:nvSpPr>
          <p:cNvPr id="17" name="楕円 16"/>
          <p:cNvSpPr/>
          <p:nvPr/>
        </p:nvSpPr>
        <p:spPr>
          <a:xfrm>
            <a:off x="3424555" y="2318385"/>
            <a:ext cx="1153160" cy="4692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 sz="1600">
                <a:solidFill>
                  <a:schemeClr val="tx1"/>
                </a:solidFill>
              </a:rPr>
              <a:t>学童保育</a:t>
            </a:r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635000" y="1447800"/>
            <a:ext cx="4261485" cy="39630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19" name="タイトル 1"/>
          <p:cNvSpPr>
            <a:spLocks noGrp="1"/>
          </p:cNvSpPr>
          <p:nvPr/>
        </p:nvSpPr>
        <p:spPr>
          <a:xfrm>
            <a:off x="709930" y="972820"/>
            <a:ext cx="3972560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【地域コミュニティの各主団体】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20" name="タイトル 1"/>
          <p:cNvSpPr>
            <a:spLocks noGrp="1"/>
          </p:cNvSpPr>
          <p:nvPr/>
        </p:nvSpPr>
        <p:spPr>
          <a:xfrm>
            <a:off x="635000" y="5826760"/>
            <a:ext cx="4379595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rgbClr val="FF0000"/>
                </a:solidFill>
              </a:rPr>
              <a:t>コミュニティの中の活動に加わる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  <p:sp>
        <p:nvSpPr>
          <p:cNvPr id="21" name="上矢印 20"/>
          <p:cNvSpPr/>
          <p:nvPr/>
        </p:nvSpPr>
        <p:spPr>
          <a:xfrm>
            <a:off x="2271395" y="5358765"/>
            <a:ext cx="1061085" cy="3632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2" name="タイトル 1"/>
          <p:cNvSpPr>
            <a:spLocks noGrp="1"/>
          </p:cNvSpPr>
          <p:nvPr/>
        </p:nvSpPr>
        <p:spPr>
          <a:xfrm>
            <a:off x="5332730" y="4446905"/>
            <a:ext cx="6419850" cy="7486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　人は総論に賛成するが、自分に役割が当たるとやりたないと断る人が多い。</a:t>
            </a:r>
            <a:endParaRPr lang="ja-JP" altLang="en-US" sz="2400" b="1">
              <a:solidFill>
                <a:schemeClr val="tx1"/>
              </a:solidFill>
            </a:endParaRPr>
          </a:p>
          <a:p>
            <a:pPr algn="l"/>
            <a:endParaRPr lang="ja-JP" altLang="en-US" sz="2400" b="1">
              <a:solidFill>
                <a:schemeClr val="tx1"/>
              </a:solidFill>
            </a:endParaRPr>
          </a:p>
          <a:p>
            <a:pPr algn="l"/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5287645" y="3469640"/>
            <a:ext cx="6432550" cy="3171825"/>
          </a:xfrm>
          <a:prstGeom prst="roundRect">
            <a:avLst>
              <a:gd name="adj" fmla="val 636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4" name="タイトル 1"/>
          <p:cNvSpPr>
            <a:spLocks noGrp="1"/>
          </p:cNvSpPr>
          <p:nvPr/>
        </p:nvSpPr>
        <p:spPr>
          <a:xfrm>
            <a:off x="5586730" y="3574415"/>
            <a:ext cx="5518150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・お前たちが勝手にやっているのだろう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25" name="タイトル 1"/>
          <p:cNvSpPr>
            <a:spLocks noGrp="1"/>
          </p:cNvSpPr>
          <p:nvPr/>
        </p:nvSpPr>
        <p:spPr>
          <a:xfrm>
            <a:off x="5592445" y="3982085"/>
            <a:ext cx="3801745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・だれが決めたんだ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/>
        </p:nvSpPr>
        <p:spPr>
          <a:xfrm>
            <a:off x="5991225" y="5721985"/>
            <a:ext cx="5012690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広報等を通じて、活動を住民に周知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34" name="タイトル 1"/>
          <p:cNvSpPr>
            <a:spLocks noGrp="1"/>
          </p:cNvSpPr>
          <p:nvPr/>
        </p:nvSpPr>
        <p:spPr>
          <a:xfrm>
            <a:off x="5757545" y="1124585"/>
            <a:ext cx="5740400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防災活動を行っていく上で、人と金が必要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35" name="タイトル 1"/>
          <p:cNvSpPr>
            <a:spLocks noGrp="1"/>
          </p:cNvSpPr>
          <p:nvPr/>
        </p:nvSpPr>
        <p:spPr>
          <a:xfrm>
            <a:off x="6075680" y="1530350"/>
            <a:ext cx="4621530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通信費、コピー費、物品費・・・・・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36" name="下矢印 35"/>
          <p:cNvSpPr/>
          <p:nvPr/>
        </p:nvSpPr>
        <p:spPr>
          <a:xfrm>
            <a:off x="7235190" y="2028190"/>
            <a:ext cx="1572895" cy="290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7" name="タイトル 1"/>
          <p:cNvSpPr>
            <a:spLocks noGrp="1"/>
          </p:cNvSpPr>
          <p:nvPr/>
        </p:nvSpPr>
        <p:spPr>
          <a:xfrm>
            <a:off x="5586730" y="2379980"/>
            <a:ext cx="5911850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・公民館と区長会の協力が不可欠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5287645" y="972820"/>
            <a:ext cx="6432550" cy="2348230"/>
          </a:xfrm>
          <a:prstGeom prst="roundRect">
            <a:avLst>
              <a:gd name="adj" fmla="val 87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9" name="タイトル 1"/>
          <p:cNvSpPr>
            <a:spLocks noGrp="1"/>
          </p:cNvSpPr>
          <p:nvPr/>
        </p:nvSpPr>
        <p:spPr>
          <a:xfrm>
            <a:off x="5593080" y="2787650"/>
            <a:ext cx="6069965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・各主団体と連携し、地域の活動として進める</a:t>
            </a:r>
            <a:endParaRPr lang="ja-JP" altLang="en-US" sz="2400" b="1">
              <a:solidFill>
                <a:schemeClr val="tx1"/>
              </a:solidFill>
            </a:endParaRPr>
          </a:p>
        </p:txBody>
      </p:sp>
      <p:sp>
        <p:nvSpPr>
          <p:cNvPr id="26" name="楕円 25"/>
          <p:cNvSpPr/>
          <p:nvPr/>
        </p:nvSpPr>
        <p:spPr>
          <a:xfrm>
            <a:off x="797560" y="3512820"/>
            <a:ext cx="2030095" cy="4692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p>
            <a:pPr algn="ctr"/>
            <a:r>
              <a:rPr lang="ja-JP" altLang="en-US" sz="1600">
                <a:solidFill>
                  <a:schemeClr val="tx1"/>
                </a:solidFill>
              </a:rPr>
              <a:t>婦人防火クラブ</a:t>
            </a:r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>
            <a:off x="7325360" y="5278755"/>
            <a:ext cx="1572895" cy="2901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28" name="タイトル 1"/>
          <p:cNvSpPr>
            <a:spLocks noGrp="1"/>
          </p:cNvSpPr>
          <p:nvPr/>
        </p:nvSpPr>
        <p:spPr>
          <a:xfrm>
            <a:off x="5991225" y="6173470"/>
            <a:ext cx="5012690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chemeClr val="tx1"/>
                </a:solidFill>
              </a:rPr>
              <a:t>（いいの公民館だより　２回</a:t>
            </a:r>
            <a:r>
              <a:rPr lang="en-US" altLang="ja-JP" sz="2400" b="1">
                <a:solidFill>
                  <a:schemeClr val="tx1"/>
                </a:solidFill>
              </a:rPr>
              <a:t>/</a:t>
            </a:r>
            <a:r>
              <a:rPr lang="ja-JP" altLang="en-US" sz="2400" b="1">
                <a:solidFill>
                  <a:schemeClr val="tx1"/>
                </a:solidFill>
              </a:rPr>
              <a:t>年発行）</a:t>
            </a:r>
            <a:endParaRPr lang="ja-JP" altLang="en-US" sz="2400" b="1">
              <a:solidFill>
                <a:schemeClr val="tx1"/>
              </a:solidFill>
            </a:endParaRPr>
          </a:p>
          <a:p>
            <a:pPr algn="l"/>
            <a:endParaRPr lang="en-US" altLang="ja-JP" sz="2400" b="1">
              <a:solidFill>
                <a:schemeClr val="tx1"/>
              </a:solidFill>
            </a:endParaRPr>
          </a:p>
        </p:txBody>
      </p:sp>
      <p:sp>
        <p:nvSpPr>
          <p:cNvPr id="29" name="タイトル 1"/>
          <p:cNvSpPr>
            <a:spLocks noGrp="1"/>
          </p:cNvSpPr>
          <p:nvPr/>
        </p:nvSpPr>
        <p:spPr>
          <a:xfrm>
            <a:off x="575945" y="6231890"/>
            <a:ext cx="4379595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>
                <a:solidFill>
                  <a:srgbClr val="FF0000"/>
                </a:solidFill>
              </a:rPr>
              <a:t>（住民から認知された存在）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11741785" y="6431915"/>
            <a:ext cx="398780" cy="365125"/>
          </a:xfrm>
        </p:spPr>
        <p:txBody>
          <a:bodyPr/>
          <a:p>
            <a:fld id="{F8D8928E-AA9A-4D89-BC1F-A2C05AB4BD92}" type="slidenum">
              <a:rPr kumimoji="1" lang="ja-JP" altLang="en-US" sz="2000" smtClean="0"/>
            </a:fld>
            <a:endParaRPr kumimoji="1" lang="ja-JP" altLang="en-US" sz="2000"/>
          </a:p>
        </p:txBody>
      </p:sp>
      <p:grpSp>
        <p:nvGrpSpPr>
          <p:cNvPr id="145" name="グループ化 145"/>
          <p:cNvGrpSpPr/>
          <p:nvPr/>
        </p:nvGrpSpPr>
        <p:grpSpPr>
          <a:xfrm>
            <a:off x="786130" y="958850"/>
            <a:ext cx="10941050" cy="5507990"/>
            <a:chOff x="3607" y="125344"/>
            <a:chExt cx="8715" cy="3749"/>
          </a:xfrm>
        </p:grpSpPr>
        <p:cxnSp>
          <p:nvCxnSpPr>
            <p:cNvPr id="52" name="直線コネクタ 52"/>
            <p:cNvCxnSpPr/>
            <p:nvPr/>
          </p:nvCxnSpPr>
          <p:spPr>
            <a:xfrm>
              <a:off x="7097" y="128554"/>
              <a:ext cx="160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1"/>
            <p:cNvCxnSpPr/>
            <p:nvPr/>
          </p:nvCxnSpPr>
          <p:spPr>
            <a:xfrm flipV="1">
              <a:off x="7860" y="127804"/>
              <a:ext cx="2" cy="7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2"/>
            <p:cNvCxnSpPr/>
            <p:nvPr/>
          </p:nvCxnSpPr>
          <p:spPr>
            <a:xfrm flipV="1">
              <a:off x="11708" y="126994"/>
              <a:ext cx="7" cy="4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コネクタ 46"/>
            <p:cNvCxnSpPr/>
            <p:nvPr/>
          </p:nvCxnSpPr>
          <p:spPr>
            <a:xfrm flipV="1">
              <a:off x="4369" y="128539"/>
              <a:ext cx="151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線コネクタ 50"/>
            <p:cNvCxnSpPr/>
            <p:nvPr/>
          </p:nvCxnSpPr>
          <p:spPr>
            <a:xfrm flipV="1">
              <a:off x="6690" y="127803"/>
              <a:ext cx="1172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9"/>
            <p:cNvCxnSpPr/>
            <p:nvPr/>
          </p:nvCxnSpPr>
          <p:spPr>
            <a:xfrm flipH="1" flipV="1">
              <a:off x="6690" y="127024"/>
              <a:ext cx="6" cy="7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5"/>
            <p:cNvCxnSpPr/>
            <p:nvPr/>
          </p:nvCxnSpPr>
          <p:spPr>
            <a:xfrm flipV="1">
              <a:off x="8715" y="128554"/>
              <a:ext cx="0" cy="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7"/>
            <p:cNvCxnSpPr/>
            <p:nvPr/>
          </p:nvCxnSpPr>
          <p:spPr>
            <a:xfrm flipV="1">
              <a:off x="10455" y="126987"/>
              <a:ext cx="0" cy="4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1"/>
            <p:cNvCxnSpPr/>
            <p:nvPr/>
          </p:nvCxnSpPr>
          <p:spPr>
            <a:xfrm flipV="1">
              <a:off x="5880" y="126550"/>
              <a:ext cx="13" cy="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テキストボックス 38"/>
            <p:cNvSpPr txBox="1"/>
            <p:nvPr/>
          </p:nvSpPr>
          <p:spPr>
            <a:xfrm>
              <a:off x="8081" y="128751"/>
              <a:ext cx="1268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避難所開設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44" name="直線コネクタ 44"/>
            <p:cNvCxnSpPr/>
            <p:nvPr/>
          </p:nvCxnSpPr>
          <p:spPr>
            <a:xfrm flipV="1">
              <a:off x="5093" y="127025"/>
              <a:ext cx="1597" cy="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8"/>
            <p:cNvCxnSpPr/>
            <p:nvPr/>
          </p:nvCxnSpPr>
          <p:spPr>
            <a:xfrm flipH="1" flipV="1">
              <a:off x="5871" y="128555"/>
              <a:ext cx="1" cy="3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4"/>
            <p:cNvCxnSpPr>
              <a:stCxn id="39" idx="2"/>
            </p:cNvCxnSpPr>
            <p:nvPr/>
          </p:nvCxnSpPr>
          <p:spPr>
            <a:xfrm flipV="1">
              <a:off x="7099" y="128569"/>
              <a:ext cx="11" cy="5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60"/>
            <p:cNvCxnSpPr/>
            <p:nvPr/>
          </p:nvCxnSpPr>
          <p:spPr>
            <a:xfrm flipH="1" flipV="1">
              <a:off x="7999" y="126984"/>
              <a:ext cx="1" cy="3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コネクタ 41"/>
            <p:cNvCxnSpPr/>
            <p:nvPr/>
          </p:nvCxnSpPr>
          <p:spPr>
            <a:xfrm>
              <a:off x="5295" y="126574"/>
              <a:ext cx="4647" cy="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3"/>
            <p:cNvCxnSpPr/>
            <p:nvPr/>
          </p:nvCxnSpPr>
          <p:spPr>
            <a:xfrm>
              <a:off x="7995" y="126994"/>
              <a:ext cx="3720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線コネクタ 45"/>
            <p:cNvCxnSpPr/>
            <p:nvPr/>
          </p:nvCxnSpPr>
          <p:spPr>
            <a:xfrm flipV="1">
              <a:off x="5100" y="127024"/>
              <a:ext cx="0" cy="15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7"/>
            <p:cNvCxnSpPr/>
            <p:nvPr/>
          </p:nvCxnSpPr>
          <p:spPr>
            <a:xfrm flipH="1" flipV="1">
              <a:off x="4367" y="128540"/>
              <a:ext cx="1" cy="3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3"/>
            <p:cNvCxnSpPr/>
            <p:nvPr/>
          </p:nvCxnSpPr>
          <p:spPr>
            <a:xfrm flipH="1" flipV="1">
              <a:off x="9825" y="126574"/>
              <a:ext cx="2" cy="4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コネクタ 59"/>
            <p:cNvCxnSpPr/>
            <p:nvPr/>
          </p:nvCxnSpPr>
          <p:spPr>
            <a:xfrm flipH="1" flipV="1">
              <a:off x="9229" y="126985"/>
              <a:ext cx="1" cy="3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テキストボックス 26"/>
            <p:cNvSpPr txBox="1"/>
            <p:nvPr/>
          </p:nvSpPr>
          <p:spPr>
            <a:xfrm>
              <a:off x="9034" y="126424"/>
              <a:ext cx="1753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各班自主防災会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0" name="テキストボックス 30"/>
            <p:cNvSpPr txBox="1"/>
            <p:nvPr/>
          </p:nvSpPr>
          <p:spPr>
            <a:xfrm>
              <a:off x="4602" y="127239"/>
              <a:ext cx="927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平常時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3" name="テキストボックス 33"/>
            <p:cNvSpPr txBox="1"/>
            <p:nvPr/>
          </p:nvSpPr>
          <p:spPr>
            <a:xfrm>
              <a:off x="4563" y="127979"/>
              <a:ext cx="1104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防災会議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6" name="テキストボックス 36"/>
            <p:cNvSpPr txBox="1"/>
            <p:nvPr/>
          </p:nvSpPr>
          <p:spPr>
            <a:xfrm>
              <a:off x="3831" y="128751"/>
              <a:ext cx="1104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防災設備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7" name="テキストボックス 37"/>
            <p:cNvSpPr txBox="1"/>
            <p:nvPr/>
          </p:nvSpPr>
          <p:spPr>
            <a:xfrm>
              <a:off x="5268" y="128765"/>
              <a:ext cx="1200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教育・訓練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2" name="テキストボックス 32"/>
            <p:cNvSpPr txBox="1"/>
            <p:nvPr/>
          </p:nvSpPr>
          <p:spPr>
            <a:xfrm>
              <a:off x="6221" y="127266"/>
              <a:ext cx="927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災害時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4" name="テキストボックス 34"/>
            <p:cNvSpPr txBox="1"/>
            <p:nvPr/>
          </p:nvSpPr>
          <p:spPr>
            <a:xfrm>
              <a:off x="7044" y="128005"/>
              <a:ext cx="1608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災害対策会議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9" name="テキストボックス 39"/>
            <p:cNvSpPr txBox="1"/>
            <p:nvPr/>
          </p:nvSpPr>
          <p:spPr>
            <a:xfrm>
              <a:off x="6594" y="128754"/>
              <a:ext cx="1009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対策本部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137" name="直線コネクタ 137"/>
            <p:cNvCxnSpPr/>
            <p:nvPr/>
          </p:nvCxnSpPr>
          <p:spPr>
            <a:xfrm flipV="1">
              <a:off x="7740" y="125547"/>
              <a:ext cx="0" cy="10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直線コネクタ 138"/>
            <p:cNvCxnSpPr/>
            <p:nvPr/>
          </p:nvCxnSpPr>
          <p:spPr>
            <a:xfrm>
              <a:off x="7714" y="125510"/>
              <a:ext cx="25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テキストボックス 136"/>
            <p:cNvSpPr txBox="1"/>
            <p:nvPr/>
          </p:nvSpPr>
          <p:spPr>
            <a:xfrm>
              <a:off x="6679" y="125344"/>
              <a:ext cx="2158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飯野地域自主防災会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5" name="テキストボックス 25"/>
            <p:cNvSpPr txBox="1"/>
            <p:nvPr/>
          </p:nvSpPr>
          <p:spPr>
            <a:xfrm>
              <a:off x="9286" y="125345"/>
              <a:ext cx="1404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会長・防災士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41" name="テキストボックス 141"/>
            <p:cNvSpPr txBox="1"/>
            <p:nvPr/>
          </p:nvSpPr>
          <p:spPr>
            <a:xfrm>
              <a:off x="5088" y="126439"/>
              <a:ext cx="1574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地区全体会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142" name="直線コネクタ 142"/>
            <p:cNvCxnSpPr/>
            <p:nvPr/>
          </p:nvCxnSpPr>
          <p:spPr>
            <a:xfrm>
              <a:off x="4273" y="126080"/>
              <a:ext cx="5264" cy="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テキストボックス 139"/>
            <p:cNvSpPr txBox="1"/>
            <p:nvPr/>
          </p:nvSpPr>
          <p:spPr>
            <a:xfrm>
              <a:off x="3607" y="125916"/>
              <a:ext cx="1806" cy="31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防災推進委員会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4" name="テキストボックス 24"/>
            <p:cNvSpPr txBox="1"/>
            <p:nvPr/>
          </p:nvSpPr>
          <p:spPr>
            <a:xfrm>
              <a:off x="5689" y="125916"/>
              <a:ext cx="1104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事務局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3" name="テキストボックス 23"/>
            <p:cNvSpPr txBox="1"/>
            <p:nvPr/>
          </p:nvSpPr>
          <p:spPr>
            <a:xfrm>
              <a:off x="7100" y="125915"/>
              <a:ext cx="1295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防災協議会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40" name="テキストボックス 140"/>
            <p:cNvSpPr txBox="1"/>
            <p:nvPr/>
          </p:nvSpPr>
          <p:spPr>
            <a:xfrm>
              <a:off x="8689" y="125916"/>
              <a:ext cx="1104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役員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7" name="テキストボックス 27"/>
            <p:cNvSpPr txBox="1"/>
            <p:nvPr/>
          </p:nvSpPr>
          <p:spPr>
            <a:xfrm>
              <a:off x="7384" y="127270"/>
              <a:ext cx="1201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just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１班防災会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8" name="テキストボックス 28"/>
            <p:cNvSpPr txBox="1"/>
            <p:nvPr/>
          </p:nvSpPr>
          <p:spPr>
            <a:xfrm>
              <a:off x="8625" y="127270"/>
              <a:ext cx="1201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just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２班防災会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9" name="テキストボックス 29"/>
            <p:cNvSpPr txBox="1"/>
            <p:nvPr/>
          </p:nvSpPr>
          <p:spPr>
            <a:xfrm>
              <a:off x="9866" y="127269"/>
              <a:ext cx="1201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just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３班防災会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1" name="テキストボックス 31"/>
            <p:cNvSpPr txBox="1"/>
            <p:nvPr/>
          </p:nvSpPr>
          <p:spPr>
            <a:xfrm>
              <a:off x="11122" y="127269"/>
              <a:ext cx="1201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just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４班防災会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sp>
        <p:nvSpPr>
          <p:cNvPr id="2" name="フローチャート：代替処理 1"/>
          <p:cNvSpPr/>
          <p:nvPr/>
        </p:nvSpPr>
        <p:spPr>
          <a:xfrm>
            <a:off x="3483610" y="162560"/>
            <a:ext cx="5594985" cy="619760"/>
          </a:xfrm>
          <a:prstGeom prst="flowChartAlternateProcess">
            <a:avLst/>
          </a:prstGeom>
          <a:pattFill prst="pct10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3483610" y="277495"/>
            <a:ext cx="5594985" cy="390525"/>
          </a:xfrm>
        </p:spPr>
        <p:txBody>
          <a:bodyPr>
            <a:noAutofit/>
          </a:bodyPr>
          <a:p>
            <a:pPr algn="ctr"/>
            <a:r>
              <a:rPr lang="ja-JP" altLang="en-US" sz="2800" b="1">
                <a:solidFill>
                  <a:srgbClr val="C00000"/>
                </a:solidFill>
              </a:rPr>
              <a:t>飯野地域防災活動の体系図</a:t>
            </a:r>
            <a:endParaRPr lang="ja-JP" altLang="en-US" sz="2800" b="1">
              <a:solidFill>
                <a:srgbClr val="C00000"/>
              </a:solidFill>
            </a:endParaRPr>
          </a:p>
        </p:txBody>
      </p:sp>
      <p:sp>
        <p:nvSpPr>
          <p:cNvPr id="5" name="雲形吹き出し 4"/>
          <p:cNvSpPr/>
          <p:nvPr/>
        </p:nvSpPr>
        <p:spPr>
          <a:xfrm>
            <a:off x="8014335" y="4758690"/>
            <a:ext cx="3985260" cy="1873250"/>
          </a:xfrm>
          <a:prstGeom prst="cloudCallout">
            <a:avLst>
              <a:gd name="adj1" fmla="val -48773"/>
              <a:gd name="adj2" fmla="val -776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" name="タイトル 1"/>
          <p:cNvSpPr>
            <a:spLocks noGrp="1"/>
          </p:cNvSpPr>
          <p:nvPr/>
        </p:nvSpPr>
        <p:spPr>
          <a:xfrm>
            <a:off x="8663305" y="5114290"/>
            <a:ext cx="2940685" cy="13525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b="1">
                <a:solidFill>
                  <a:srgbClr val="FF0000"/>
                </a:solidFill>
              </a:rPr>
              <a:t>各地区によって災害特性が異なるため、</a:t>
            </a:r>
            <a:endParaRPr lang="ja-JP" altLang="en-US" sz="2400" b="1">
              <a:solidFill>
                <a:srgbClr val="FF0000"/>
              </a:solidFill>
            </a:endParaRPr>
          </a:p>
          <a:p>
            <a:pPr algn="l"/>
            <a:r>
              <a:rPr lang="ja-JP" altLang="en-US" sz="2400" b="1">
                <a:solidFill>
                  <a:srgbClr val="FF0000"/>
                </a:solidFill>
              </a:rPr>
              <a:t>各班単位で活動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/>
        </p:nvSpPr>
        <p:spPr>
          <a:xfrm>
            <a:off x="8594725" y="1882140"/>
            <a:ext cx="2668905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>
                <a:solidFill>
                  <a:srgbClr val="FF0000"/>
                </a:solidFill>
              </a:rPr>
              <a:t>（役員：各主団体の長）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11787505" y="6508115"/>
            <a:ext cx="337820" cy="274320"/>
          </a:xfrm>
        </p:spPr>
        <p:txBody>
          <a:bodyPr/>
          <a:p>
            <a:fld id="{F8D8928E-AA9A-4D89-BC1F-A2C05AB4BD92}" type="slidenum">
              <a:rPr kumimoji="1" lang="ja-JP" altLang="en-US" sz="2000" smtClean="0"/>
            </a:fld>
            <a:endParaRPr kumimoji="1" lang="ja-JP" altLang="en-US" sz="2000"/>
          </a:p>
        </p:txBody>
      </p:sp>
      <p:sp>
        <p:nvSpPr>
          <p:cNvPr id="2" name="フローチャート：代替処理 1"/>
          <p:cNvSpPr/>
          <p:nvPr/>
        </p:nvSpPr>
        <p:spPr>
          <a:xfrm>
            <a:off x="3458845" y="162560"/>
            <a:ext cx="5594985" cy="619760"/>
          </a:xfrm>
          <a:prstGeom prst="flowChartAlternateProcess">
            <a:avLst/>
          </a:prstGeom>
          <a:pattFill prst="pct10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3458845" y="277495"/>
            <a:ext cx="5594985" cy="390525"/>
          </a:xfrm>
        </p:spPr>
        <p:txBody>
          <a:bodyPr>
            <a:noAutofit/>
          </a:bodyPr>
          <a:p>
            <a:pPr algn="ctr"/>
            <a:r>
              <a:rPr lang="ja-JP" altLang="en-US" sz="2800" b="1">
                <a:solidFill>
                  <a:srgbClr val="C00000"/>
                </a:solidFill>
              </a:rPr>
              <a:t>防災活動の各会議等の役割</a:t>
            </a:r>
            <a:endParaRPr lang="ja-JP" altLang="en-US" sz="2800" b="1">
              <a:solidFill>
                <a:srgbClr val="C00000"/>
              </a:solidFill>
            </a:endParaRPr>
          </a:p>
        </p:txBody>
      </p:sp>
      <p:grpSp>
        <p:nvGrpSpPr>
          <p:cNvPr id="145" name="グループ化 145"/>
          <p:cNvGrpSpPr/>
          <p:nvPr/>
        </p:nvGrpSpPr>
        <p:grpSpPr>
          <a:xfrm>
            <a:off x="786130" y="958850"/>
            <a:ext cx="10941050" cy="5507990"/>
            <a:chOff x="3607" y="125344"/>
            <a:chExt cx="8715" cy="3749"/>
          </a:xfrm>
        </p:grpSpPr>
        <p:cxnSp>
          <p:nvCxnSpPr>
            <p:cNvPr id="52" name="直線コネクタ 52"/>
            <p:cNvCxnSpPr/>
            <p:nvPr/>
          </p:nvCxnSpPr>
          <p:spPr>
            <a:xfrm>
              <a:off x="7097" y="128554"/>
              <a:ext cx="160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コネクタ 51"/>
            <p:cNvCxnSpPr/>
            <p:nvPr/>
          </p:nvCxnSpPr>
          <p:spPr>
            <a:xfrm flipV="1">
              <a:off x="7860" y="127804"/>
              <a:ext cx="2" cy="7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線コネクタ 62"/>
            <p:cNvCxnSpPr/>
            <p:nvPr/>
          </p:nvCxnSpPr>
          <p:spPr>
            <a:xfrm flipV="1">
              <a:off x="11708" y="126994"/>
              <a:ext cx="7" cy="4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コネクタ 46"/>
            <p:cNvCxnSpPr/>
            <p:nvPr/>
          </p:nvCxnSpPr>
          <p:spPr>
            <a:xfrm flipV="1">
              <a:off x="4369" y="128539"/>
              <a:ext cx="1511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線コネクタ 50"/>
            <p:cNvCxnSpPr/>
            <p:nvPr/>
          </p:nvCxnSpPr>
          <p:spPr>
            <a:xfrm flipV="1">
              <a:off x="6690" y="127803"/>
              <a:ext cx="1172" cy="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9"/>
            <p:cNvCxnSpPr/>
            <p:nvPr/>
          </p:nvCxnSpPr>
          <p:spPr>
            <a:xfrm flipH="1" flipV="1">
              <a:off x="6690" y="127024"/>
              <a:ext cx="6" cy="7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コネクタ 55"/>
            <p:cNvCxnSpPr/>
            <p:nvPr/>
          </p:nvCxnSpPr>
          <p:spPr>
            <a:xfrm flipV="1">
              <a:off x="8715" y="128554"/>
              <a:ext cx="0" cy="4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7"/>
            <p:cNvCxnSpPr/>
            <p:nvPr/>
          </p:nvCxnSpPr>
          <p:spPr>
            <a:xfrm flipV="1">
              <a:off x="10455" y="126987"/>
              <a:ext cx="0" cy="4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1"/>
            <p:cNvCxnSpPr/>
            <p:nvPr/>
          </p:nvCxnSpPr>
          <p:spPr>
            <a:xfrm flipV="1">
              <a:off x="5880" y="126550"/>
              <a:ext cx="13" cy="4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テキストボックス 38"/>
            <p:cNvSpPr txBox="1"/>
            <p:nvPr/>
          </p:nvSpPr>
          <p:spPr>
            <a:xfrm>
              <a:off x="8081" y="128751"/>
              <a:ext cx="1268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避難所開設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44" name="直線コネクタ 44"/>
            <p:cNvCxnSpPr/>
            <p:nvPr/>
          </p:nvCxnSpPr>
          <p:spPr>
            <a:xfrm flipV="1">
              <a:off x="5093" y="127025"/>
              <a:ext cx="1597" cy="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8"/>
            <p:cNvCxnSpPr/>
            <p:nvPr/>
          </p:nvCxnSpPr>
          <p:spPr>
            <a:xfrm flipH="1" flipV="1">
              <a:off x="5871" y="128555"/>
              <a:ext cx="1" cy="3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4"/>
            <p:cNvCxnSpPr>
              <a:stCxn id="39" idx="2"/>
            </p:cNvCxnSpPr>
            <p:nvPr/>
          </p:nvCxnSpPr>
          <p:spPr>
            <a:xfrm flipV="1">
              <a:off x="7099" y="128569"/>
              <a:ext cx="11" cy="5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60"/>
            <p:cNvCxnSpPr/>
            <p:nvPr/>
          </p:nvCxnSpPr>
          <p:spPr>
            <a:xfrm flipH="1" flipV="1">
              <a:off x="7999" y="126984"/>
              <a:ext cx="1" cy="3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線コネクタ 41"/>
            <p:cNvCxnSpPr/>
            <p:nvPr/>
          </p:nvCxnSpPr>
          <p:spPr>
            <a:xfrm>
              <a:off x="5295" y="126574"/>
              <a:ext cx="4647" cy="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3"/>
            <p:cNvCxnSpPr/>
            <p:nvPr/>
          </p:nvCxnSpPr>
          <p:spPr>
            <a:xfrm>
              <a:off x="7995" y="126994"/>
              <a:ext cx="3720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線コネクタ 45"/>
            <p:cNvCxnSpPr/>
            <p:nvPr/>
          </p:nvCxnSpPr>
          <p:spPr>
            <a:xfrm flipV="1">
              <a:off x="5100" y="127024"/>
              <a:ext cx="0" cy="15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コネクタ 47"/>
            <p:cNvCxnSpPr/>
            <p:nvPr/>
          </p:nvCxnSpPr>
          <p:spPr>
            <a:xfrm flipH="1" flipV="1">
              <a:off x="4367" y="128540"/>
              <a:ext cx="1" cy="3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3"/>
            <p:cNvCxnSpPr/>
            <p:nvPr/>
          </p:nvCxnSpPr>
          <p:spPr>
            <a:xfrm flipH="1" flipV="1">
              <a:off x="9825" y="126574"/>
              <a:ext cx="2" cy="4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コネクタ 59"/>
            <p:cNvCxnSpPr/>
            <p:nvPr/>
          </p:nvCxnSpPr>
          <p:spPr>
            <a:xfrm flipH="1" flipV="1">
              <a:off x="9229" y="126985"/>
              <a:ext cx="1" cy="3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テキストボックス 26"/>
            <p:cNvSpPr txBox="1"/>
            <p:nvPr/>
          </p:nvSpPr>
          <p:spPr>
            <a:xfrm>
              <a:off x="9034" y="126424"/>
              <a:ext cx="1753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各班自主防災会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0" name="テキストボックス 30"/>
            <p:cNvSpPr txBox="1"/>
            <p:nvPr/>
          </p:nvSpPr>
          <p:spPr>
            <a:xfrm>
              <a:off x="4602" y="127239"/>
              <a:ext cx="927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平常時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3" name="テキストボックス 33"/>
            <p:cNvSpPr txBox="1"/>
            <p:nvPr/>
          </p:nvSpPr>
          <p:spPr>
            <a:xfrm>
              <a:off x="4563" y="127979"/>
              <a:ext cx="1104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防災会議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6" name="テキストボックス 36"/>
            <p:cNvSpPr txBox="1"/>
            <p:nvPr/>
          </p:nvSpPr>
          <p:spPr>
            <a:xfrm>
              <a:off x="3831" y="128751"/>
              <a:ext cx="1104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防災設備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7" name="テキストボックス 37"/>
            <p:cNvSpPr txBox="1"/>
            <p:nvPr/>
          </p:nvSpPr>
          <p:spPr>
            <a:xfrm>
              <a:off x="5268" y="128765"/>
              <a:ext cx="1200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教育・訓練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2" name="テキストボックス 32"/>
            <p:cNvSpPr txBox="1"/>
            <p:nvPr/>
          </p:nvSpPr>
          <p:spPr>
            <a:xfrm>
              <a:off x="6221" y="127266"/>
              <a:ext cx="927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災害時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4" name="テキストボックス 34"/>
            <p:cNvSpPr txBox="1"/>
            <p:nvPr/>
          </p:nvSpPr>
          <p:spPr>
            <a:xfrm>
              <a:off x="7044" y="128005"/>
              <a:ext cx="1608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災害対策会議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9" name="テキストボックス 39"/>
            <p:cNvSpPr txBox="1"/>
            <p:nvPr/>
          </p:nvSpPr>
          <p:spPr>
            <a:xfrm>
              <a:off x="6594" y="128754"/>
              <a:ext cx="1009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対策本部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137" name="直線コネクタ 137"/>
            <p:cNvCxnSpPr/>
            <p:nvPr/>
          </p:nvCxnSpPr>
          <p:spPr>
            <a:xfrm flipV="1">
              <a:off x="7740" y="125547"/>
              <a:ext cx="0" cy="10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直線コネクタ 138"/>
            <p:cNvCxnSpPr/>
            <p:nvPr/>
          </p:nvCxnSpPr>
          <p:spPr>
            <a:xfrm>
              <a:off x="7714" y="125510"/>
              <a:ext cx="25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テキストボックス 136"/>
            <p:cNvSpPr txBox="1"/>
            <p:nvPr/>
          </p:nvSpPr>
          <p:spPr>
            <a:xfrm>
              <a:off x="6679" y="125344"/>
              <a:ext cx="2158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飯野地域自主防災会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5" name="テキストボックス 25"/>
            <p:cNvSpPr txBox="1"/>
            <p:nvPr/>
          </p:nvSpPr>
          <p:spPr>
            <a:xfrm>
              <a:off x="9286" y="125345"/>
              <a:ext cx="1404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会長・防災士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41" name="テキストボックス 141"/>
            <p:cNvSpPr txBox="1"/>
            <p:nvPr/>
          </p:nvSpPr>
          <p:spPr>
            <a:xfrm>
              <a:off x="5088" y="126439"/>
              <a:ext cx="1574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地区全体会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142" name="直線コネクタ 142"/>
            <p:cNvCxnSpPr/>
            <p:nvPr/>
          </p:nvCxnSpPr>
          <p:spPr>
            <a:xfrm>
              <a:off x="4273" y="126080"/>
              <a:ext cx="5264" cy="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テキストボックス 139"/>
            <p:cNvSpPr txBox="1"/>
            <p:nvPr/>
          </p:nvSpPr>
          <p:spPr>
            <a:xfrm>
              <a:off x="3607" y="125916"/>
              <a:ext cx="1806" cy="31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防災推進委員会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4" name="テキストボックス 24"/>
            <p:cNvSpPr txBox="1"/>
            <p:nvPr/>
          </p:nvSpPr>
          <p:spPr>
            <a:xfrm>
              <a:off x="5689" y="125916"/>
              <a:ext cx="1104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事務局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3" name="テキストボックス 23"/>
            <p:cNvSpPr txBox="1"/>
            <p:nvPr/>
          </p:nvSpPr>
          <p:spPr>
            <a:xfrm>
              <a:off x="7100" y="125915"/>
              <a:ext cx="1295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防災協議会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40" name="テキストボックス 140"/>
            <p:cNvSpPr txBox="1"/>
            <p:nvPr/>
          </p:nvSpPr>
          <p:spPr>
            <a:xfrm>
              <a:off x="8689" y="125916"/>
              <a:ext cx="1104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ctr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役員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7" name="テキストボックス 27"/>
            <p:cNvSpPr txBox="1"/>
            <p:nvPr/>
          </p:nvSpPr>
          <p:spPr>
            <a:xfrm>
              <a:off x="7384" y="127270"/>
              <a:ext cx="1201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just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１班防災会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8" name="テキストボックス 28"/>
            <p:cNvSpPr txBox="1"/>
            <p:nvPr/>
          </p:nvSpPr>
          <p:spPr>
            <a:xfrm>
              <a:off x="8625" y="127270"/>
              <a:ext cx="1201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just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２班防災会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9" name="テキストボックス 29"/>
            <p:cNvSpPr txBox="1"/>
            <p:nvPr/>
          </p:nvSpPr>
          <p:spPr>
            <a:xfrm>
              <a:off x="9866" y="127269"/>
              <a:ext cx="1201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just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３班防災会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1" name="テキストボックス 31"/>
            <p:cNvSpPr txBox="1"/>
            <p:nvPr/>
          </p:nvSpPr>
          <p:spPr>
            <a:xfrm>
              <a:off x="11122" y="127269"/>
              <a:ext cx="1201" cy="32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p>
              <a:pPr algn="just"/>
              <a:r>
                <a:rPr lang="en-US" altLang="zh-CN" sz="2000" b="1" kern="100">
                  <a:solidFill>
                    <a:srgbClr val="000000"/>
                  </a:solidFill>
                  <a:latin typeface="Century" panose="02040604050505020304"/>
                  <a:ea typeface="ＭＳ 明朝" panose="02020609040205080304" charset="-128"/>
                  <a:cs typeface="Times New Roman" panose="02020603050405020304"/>
                  <a:sym typeface="Times New Roman" panose="02020603050405020304"/>
                </a:rPr>
                <a:t>４班防災会</a:t>
              </a:r>
              <a:endParaRPr lang="en-US" altLang="zh-CN" sz="2000" b="1" kern="100">
                <a:solidFill>
                  <a:srgbClr val="000000"/>
                </a:solidFill>
                <a:latin typeface="Century" panose="02040604050505020304"/>
                <a:ea typeface="ＭＳ 明朝" panose="02020609040205080304" charset="-128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sp>
        <p:nvSpPr>
          <p:cNvPr id="6" name="四角形吹き出し 5"/>
          <p:cNvSpPr/>
          <p:nvPr/>
        </p:nvSpPr>
        <p:spPr>
          <a:xfrm>
            <a:off x="560070" y="782320"/>
            <a:ext cx="2720340" cy="524510"/>
          </a:xfrm>
          <a:prstGeom prst="wedgeRectCallout">
            <a:avLst>
              <a:gd name="adj1" fmla="val -20214"/>
              <a:gd name="adj2" fmla="val 146731"/>
            </a:avLst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 sz="2000" b="1">
                <a:solidFill>
                  <a:srgbClr val="FF0000"/>
                </a:solidFill>
              </a:rPr>
              <a:t>防災計画の企画・立案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3753485" y="2740660"/>
            <a:ext cx="3277235" cy="1628140"/>
          </a:xfrm>
          <a:prstGeom prst="wedgeRectCallout">
            <a:avLst>
              <a:gd name="adj1" fmla="val 21187"/>
              <a:gd name="adj2" fmla="val -87786"/>
            </a:avLst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p>
            <a:pPr algn="l"/>
            <a:r>
              <a:rPr lang="ja-JP" altLang="en-US" sz="2000" b="1">
                <a:solidFill>
                  <a:srgbClr val="FF0000"/>
                </a:solidFill>
              </a:rPr>
              <a:t>・防災計画の承認</a:t>
            </a:r>
            <a:endParaRPr lang="ja-JP" altLang="en-US" sz="2000" b="1">
              <a:solidFill>
                <a:srgbClr val="FF0000"/>
              </a:solidFill>
            </a:endParaRPr>
          </a:p>
          <a:p>
            <a:pPr algn="l"/>
            <a:r>
              <a:rPr lang="ja-JP" altLang="en-US" sz="2000" b="1">
                <a:solidFill>
                  <a:srgbClr val="FF0000"/>
                </a:solidFill>
              </a:rPr>
              <a:t>・予算計画・収支決算の承認</a:t>
            </a:r>
            <a:endParaRPr lang="ja-JP" altLang="en-US" sz="2000" b="1">
              <a:solidFill>
                <a:srgbClr val="FF0000"/>
              </a:solidFill>
            </a:endParaRPr>
          </a:p>
          <a:p>
            <a:pPr algn="l"/>
            <a:r>
              <a:rPr lang="ja-JP" altLang="en-US" sz="2000" b="1">
                <a:solidFill>
                  <a:srgbClr val="FF0000"/>
                </a:solidFill>
              </a:rPr>
              <a:t>・各種事案の協議・承認</a:t>
            </a:r>
            <a:endParaRPr lang="ja-JP" altLang="en-US" sz="2000" b="1">
              <a:solidFill>
                <a:srgbClr val="FF0000"/>
              </a:solidFill>
            </a:endParaRPr>
          </a:p>
          <a:p>
            <a:pPr algn="l"/>
            <a:r>
              <a:rPr lang="ja-JP" altLang="en-US" sz="2000" b="1">
                <a:solidFill>
                  <a:srgbClr val="FF0000"/>
                </a:solidFill>
              </a:rPr>
              <a:t>・防災計画の新企画の提示</a:t>
            </a:r>
            <a:endParaRPr lang="ja-JP" altLang="en-US" sz="2000" b="1">
              <a:solidFill>
                <a:srgbClr val="FF0000"/>
              </a:solidFill>
            </a:endParaRPr>
          </a:p>
          <a:p>
            <a:pPr algn="l"/>
            <a:r>
              <a:rPr lang="ja-JP" altLang="en-US" sz="2000" b="1">
                <a:solidFill>
                  <a:srgbClr val="FF0000"/>
                </a:solidFill>
              </a:rPr>
              <a:t>・役員等人事の選出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102870" y="3188335"/>
            <a:ext cx="3277235" cy="1383030"/>
          </a:xfrm>
          <a:prstGeom prst="wedgeRectCallout">
            <a:avLst>
              <a:gd name="adj1" fmla="val 24694"/>
              <a:gd name="adj2" fmla="val 67447"/>
            </a:avLst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p>
            <a:pPr algn="l"/>
            <a:r>
              <a:rPr lang="ja-JP" altLang="en-US" sz="2000" b="1">
                <a:solidFill>
                  <a:srgbClr val="FF0000"/>
                </a:solidFill>
              </a:rPr>
              <a:t>・防災計画に基づく教育・訓</a:t>
            </a:r>
            <a:endParaRPr lang="ja-JP" altLang="en-US" sz="2000" b="1">
              <a:solidFill>
                <a:srgbClr val="FF0000"/>
              </a:solidFill>
            </a:endParaRPr>
          </a:p>
          <a:p>
            <a:pPr algn="l"/>
            <a:r>
              <a:rPr lang="ja-JP" altLang="en-US" sz="2000" b="1">
                <a:solidFill>
                  <a:srgbClr val="FF0000"/>
                </a:solidFill>
              </a:rPr>
              <a:t>　練の実施協議</a:t>
            </a:r>
            <a:endParaRPr lang="ja-JP" altLang="en-US" sz="2000" b="1">
              <a:solidFill>
                <a:srgbClr val="FF0000"/>
              </a:solidFill>
            </a:endParaRPr>
          </a:p>
          <a:p>
            <a:pPr algn="l"/>
            <a:r>
              <a:rPr lang="ja-JP" altLang="en-US" sz="2000" b="1">
                <a:solidFill>
                  <a:srgbClr val="FF0000"/>
                </a:solidFill>
              </a:rPr>
              <a:t>・防災資機材関連協議</a:t>
            </a:r>
            <a:endParaRPr lang="ja-JP" altLang="en-US" sz="2000" b="1">
              <a:solidFill>
                <a:srgbClr val="FF0000"/>
              </a:solidFill>
            </a:endParaRPr>
          </a:p>
          <a:p>
            <a:pPr algn="l"/>
            <a:r>
              <a:rPr lang="ja-JP" altLang="en-US" sz="2000" b="1">
                <a:solidFill>
                  <a:srgbClr val="FF0000"/>
                </a:solidFill>
              </a:rPr>
              <a:t>・その他必要事案の協議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7915910" y="4816475"/>
            <a:ext cx="3491865" cy="1383030"/>
          </a:xfrm>
          <a:prstGeom prst="wedgeRectCallout">
            <a:avLst>
              <a:gd name="adj1" fmla="val -74295"/>
              <a:gd name="adj2" fmla="val -28512"/>
            </a:avLst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p>
            <a:pPr algn="l"/>
            <a:r>
              <a:rPr lang="ja-JP" altLang="en-US" sz="2000" b="1">
                <a:solidFill>
                  <a:srgbClr val="FF0000"/>
                </a:solidFill>
              </a:rPr>
              <a:t>・災害発生時の対策会議</a:t>
            </a:r>
            <a:endParaRPr lang="ja-JP" altLang="en-US" sz="2000" b="1">
              <a:solidFill>
                <a:srgbClr val="FF0000"/>
              </a:solidFill>
            </a:endParaRPr>
          </a:p>
          <a:p>
            <a:pPr algn="l"/>
            <a:r>
              <a:rPr lang="ja-JP" altLang="en-US" sz="2000" b="1">
                <a:solidFill>
                  <a:srgbClr val="FF0000"/>
                </a:solidFill>
              </a:rPr>
              <a:t>・災害時の各担当の役割確認</a:t>
            </a:r>
            <a:endParaRPr lang="ja-JP" altLang="en-US" sz="2000" b="1">
              <a:solidFill>
                <a:srgbClr val="FF0000"/>
              </a:solidFill>
            </a:endParaRPr>
          </a:p>
          <a:p>
            <a:pPr algn="l"/>
            <a:r>
              <a:rPr lang="ja-JP" altLang="en-US" sz="2000" b="1">
                <a:solidFill>
                  <a:srgbClr val="FF0000"/>
                </a:solidFill>
              </a:rPr>
              <a:t>・公的期間との調整会議</a:t>
            </a:r>
            <a:endParaRPr lang="ja-JP" altLang="en-US" sz="2000" b="1">
              <a:solidFill>
                <a:srgbClr val="FF0000"/>
              </a:solidFill>
            </a:endParaRPr>
          </a:p>
          <a:p>
            <a:pPr algn="l"/>
            <a:r>
              <a:rPr lang="ja-JP" altLang="en-US" sz="2000" b="1">
                <a:solidFill>
                  <a:srgbClr val="FF0000"/>
                </a:solidFill>
              </a:rPr>
              <a:t>・その他事案協議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3" name="タイトル 1"/>
          <p:cNvSpPr>
            <a:spLocks noGrp="1"/>
          </p:cNvSpPr>
          <p:nvPr/>
        </p:nvSpPr>
        <p:spPr>
          <a:xfrm>
            <a:off x="8592185" y="1875155"/>
            <a:ext cx="2607945" cy="3467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b="1">
                <a:solidFill>
                  <a:srgbClr val="FF0000"/>
                </a:solidFill>
              </a:rPr>
              <a:t>（役員：各主団体の長）</a:t>
            </a:r>
            <a:endParaRPr lang="ja-JP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4157</Words>
  <Application>WPS Presentation</Application>
  <PresentationFormat>宽屏</PresentationFormat>
  <Paragraphs>744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ＭＳ Ｐゴシック</vt:lpstr>
      <vt:lpstr>Wingdings</vt:lpstr>
      <vt:lpstr>Century</vt:lpstr>
      <vt:lpstr>ＭＳ 明朝</vt:lpstr>
      <vt:lpstr>Times New Roman</vt:lpstr>
      <vt:lpstr>ＭＳ Ｐゴシック</vt:lpstr>
      <vt:lpstr>Calibri Light</vt:lpstr>
      <vt:lpstr>Calibri</vt:lpstr>
      <vt:lpstr>Microsoft YaHei</vt:lpstr>
      <vt:lpstr>Times New Roman</vt:lpstr>
      <vt:lpstr>Office テーマ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飯野地域防災活動の体系図</vt:lpstr>
      <vt:lpstr>防災活動の各会議等の役割</vt:lpstr>
      <vt:lpstr>防災活動体系図を会社に例えると</vt:lpstr>
      <vt:lpstr>防災組織の再編成</vt:lpstr>
      <vt:lpstr>防災士に期待される役割（防災士教本より）</vt:lpstr>
      <vt:lpstr>飯野地域避難行動要支援者　支援計画</vt:lpstr>
      <vt:lpstr>飯野地域避難行動要支援者　抽出作業</vt:lpstr>
      <vt:lpstr>飯野地域災害時要配慮者者　支援計画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112</cp:revision>
  <dcterms:created xsi:type="dcterms:W3CDTF">2023-01-10T09:02:00Z</dcterms:created>
  <dcterms:modified xsi:type="dcterms:W3CDTF">2023-01-16T09:06:28Z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1041-10.8.0.5745</vt:lpwstr>
  </property>
</Properties>
</file>